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75" r:id="rId4"/>
    <p:sldId id="276" r:id="rId5"/>
    <p:sldId id="277" r:id="rId6"/>
    <p:sldId id="278" r:id="rId7"/>
    <p:sldId id="279" r:id="rId8"/>
    <p:sldId id="280" r:id="rId9"/>
    <p:sldId id="281" r:id="rId10"/>
    <p:sldId id="282" r:id="rId11"/>
    <p:sldId id="284" r:id="rId12"/>
    <p:sldId id="292" r:id="rId13"/>
    <p:sldId id="294" r:id="rId14"/>
    <p:sldId id="295" r:id="rId15"/>
    <p:sldId id="296" r:id="rId16"/>
    <p:sldId id="297" r:id="rId17"/>
    <p:sldId id="283" r:id="rId18"/>
    <p:sldId id="266" r:id="rId19"/>
    <p:sldId id="267" r:id="rId20"/>
    <p:sldId id="268" r:id="rId21"/>
    <p:sldId id="258" r:id="rId22"/>
    <p:sldId id="259" r:id="rId23"/>
    <p:sldId id="264" r:id="rId24"/>
    <p:sldId id="273" r:id="rId25"/>
    <p:sldId id="285" r:id="rId26"/>
    <p:sldId id="263" r:id="rId27"/>
    <p:sldId id="286" r:id="rId28"/>
    <p:sldId id="287" r:id="rId29"/>
    <p:sldId id="288" r:id="rId30"/>
    <p:sldId id="289" r:id="rId31"/>
    <p:sldId id="291" r:id="rId32"/>
    <p:sldId id="274" r:id="rId33"/>
    <p:sldId id="293"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736" y="-112"/>
      </p:cViewPr>
      <p:guideLst>
        <p:guide orient="horz" pos="2160"/>
        <p:guide pos="2880"/>
      </p:guideLst>
    </p:cSldViewPr>
  </p:slideViewPr>
  <p:notesTextViewPr>
    <p:cViewPr>
      <p:scale>
        <a:sx n="100" d="100"/>
        <a:sy n="100" d="100"/>
      </p:scale>
      <p:origin x="0" y="0"/>
    </p:cViewPr>
  </p:notesTextViewPr>
  <p:sorterViewPr>
    <p:cViewPr>
      <p:scale>
        <a:sx n="50" d="100"/>
        <a:sy n="50" d="100"/>
      </p:scale>
      <p:origin x="0" y="71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41E4D6-DF3B-D942-8FB1-9C3860ED0288}" type="datetimeFigureOut">
              <a:rPr lang="en-US" smtClean="0"/>
              <a:t>6/4/14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30387-0088-644D-ACB4-6153B3E09717}" type="slidenum">
              <a:rPr lang="fr-FR" smtClean="0"/>
              <a:t>‹#›</a:t>
            </a:fld>
            <a:endParaRPr lang="fr-FR"/>
          </a:p>
        </p:txBody>
      </p:sp>
    </p:spTree>
    <p:extLst>
      <p:ext uri="{BB962C8B-B14F-4D97-AF65-F5344CB8AC3E}">
        <p14:creationId xmlns:p14="http://schemas.microsoft.com/office/powerpoint/2010/main" val="42444769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a:p>
            <a:r>
              <a:rPr lang="fr-FR"/>
              <a:t>----- Meeting Notes (6/4/14 20:05) -----</a:t>
            </a:r>
          </a:p>
          <a:p>
            <a:r>
              <a:rPr lang="fr-FR"/>
              <a:t>    </a:t>
            </a:r>
          </a:p>
        </p:txBody>
      </p:sp>
      <p:sp>
        <p:nvSpPr>
          <p:cNvPr id="4" name="Slide Number Placeholder 3"/>
          <p:cNvSpPr>
            <a:spLocks noGrp="1"/>
          </p:cNvSpPr>
          <p:nvPr>
            <p:ph type="sldNum" sz="quarter" idx="10"/>
          </p:nvPr>
        </p:nvSpPr>
        <p:spPr/>
        <p:txBody>
          <a:bodyPr/>
          <a:lstStyle/>
          <a:p>
            <a:fld id="{B5A30387-0088-644D-ACB4-6153B3E09717}" type="slidenum">
              <a:rPr lang="fr-FR" smtClean="0"/>
              <a:t>12</a:t>
            </a:fld>
            <a:endParaRPr lang="fr-FR"/>
          </a:p>
        </p:txBody>
      </p:sp>
    </p:spTree>
    <p:extLst>
      <p:ext uri="{BB962C8B-B14F-4D97-AF65-F5344CB8AC3E}">
        <p14:creationId xmlns:p14="http://schemas.microsoft.com/office/powerpoint/2010/main" val="2019476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CB3EA52-0892-438E-B821-4674F0EB677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AB0258-F609-40F9-A824-2A0BC76CA3C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8355CF-76F4-4E35-B02B-E1CDDFBBD3B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85A939-DAC4-4D87-9D51-C04A7FD8AD6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03AB60-27E6-4483-9A87-173E4BE9D1F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6DF663-6FD4-4EF7-ADCD-270EA68C9FD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3E414FE-D535-4B99-949B-1FDFFC0405E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9C899D5-5C92-42F8-A974-3D65F664976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09C5671-68D5-405B-A182-679E6C68D1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975FBC-4F26-40F5-8B17-76DB7B95A71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010A49-A1EE-4291-990F-FEF6473555C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EA2E855-BDD5-46A8-A3D0-9EB8E02ADDC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vanausdal@region9ps.org"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mailto:edsmith@region9ps.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om/imgres?imgurl=http://www.tangient.com/wikispaces.png&amp;imgrefurl=http://www.tangient.com/&amp;usg=__YVx0QNSMJSk_XsJHhmfpJRTqPAA=&amp;h=148&amp;w=518&amp;sz=30&amp;hl=en&amp;start=3&amp;zoom=1&amp;tbnid=F0OVPpjUcAproM:&amp;tbnh=37&amp;tbnw=131&amp;ei=wCh3UPSiHbK90QHUk4G4Bg&amp;prev=/search?q=image+wikispaces&amp;um=1&amp;hl=en&amp;safe=active&amp;rls=com.microsoft:en-us:IE-Address&amp;ie=UTF-8&amp;oe=UTF-8&amp;tbm=isch&amp;um=1&amp;itbs=1" TargetMode="External"/><Relationship Id="rId4"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hyperlink" Target="http://jbhsfrenchdepartment.wikispaces.com/Voyage+%C3%A0+Qu%C3%A9bec,+201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http://upload.wikimedia.org/wikipedia/commons/archive/7/7f/20090704200559!Ch%C3%A2teau_Frontenac01.jpg"/>
          <p:cNvPicPr>
            <a:picLocks noChangeAspect="1" noChangeArrowheads="1"/>
          </p:cNvPicPr>
          <p:nvPr/>
        </p:nvPicPr>
        <p:blipFill>
          <a:blip r:embed="rId2" cstate="print"/>
          <a:srcRect/>
          <a:stretch>
            <a:fillRect/>
          </a:stretch>
        </p:blipFill>
        <p:spPr bwMode="auto">
          <a:xfrm>
            <a:off x="0" y="0"/>
            <a:ext cx="9478963" cy="6858000"/>
          </a:xfrm>
          <a:prstGeom prst="rect">
            <a:avLst/>
          </a:prstGeom>
          <a:noFill/>
          <a:ln w="9525">
            <a:noFill/>
            <a:miter lim="800000"/>
            <a:headEnd/>
            <a:tailEnd/>
          </a:ln>
        </p:spPr>
      </p:pic>
      <p:sp>
        <p:nvSpPr>
          <p:cNvPr id="4099" name="Rectangle 2"/>
          <p:cNvSpPr>
            <a:spLocks noGrp="1" noChangeArrowheads="1"/>
          </p:cNvSpPr>
          <p:nvPr>
            <p:ph type="ctrTitle"/>
          </p:nvPr>
        </p:nvSpPr>
        <p:spPr>
          <a:xfrm>
            <a:off x="838200" y="-174625"/>
            <a:ext cx="7772400" cy="1470025"/>
          </a:xfrm>
        </p:spPr>
        <p:txBody>
          <a:bodyPr/>
          <a:lstStyle/>
          <a:p>
            <a:pPr eaLnBrk="1" hangingPunct="1">
              <a:defRPr/>
            </a:pPr>
            <a:r>
              <a:rPr lang="en-US" sz="4000" dirty="0" smtClean="0">
                <a:effectLst>
                  <a:outerShdw blurRad="38100" dist="38100" dir="2700000" algn="tl">
                    <a:srgbClr val="000000">
                      <a:alpha val="43137"/>
                    </a:srgbClr>
                  </a:outerShdw>
                </a:effectLst>
              </a:rPr>
              <a:t>Voyage à Québec</a:t>
            </a:r>
            <a:br>
              <a:rPr lang="en-US" sz="4000" dirty="0" smtClean="0">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February </a:t>
            </a:r>
            <a:r>
              <a:rPr lang="en-US" sz="4000" dirty="0" smtClean="0">
                <a:effectLst>
                  <a:outerShdw blurRad="38100" dist="38100" dir="2700000" algn="tl">
                    <a:srgbClr val="000000">
                      <a:alpha val="43137"/>
                    </a:srgbClr>
                  </a:outerShdw>
                </a:effectLst>
              </a:rPr>
              <a:t>13 </a:t>
            </a:r>
            <a:r>
              <a:rPr lang="en-US" sz="4000" dirty="0" smtClean="0">
                <a:effectLst>
                  <a:outerShdw blurRad="38100" dist="38100" dir="2700000" algn="tl">
                    <a:srgbClr val="000000">
                      <a:alpha val="43137"/>
                    </a:srgbClr>
                  </a:outerShdw>
                </a:effectLst>
              </a:rPr>
              <a:t>– </a:t>
            </a:r>
            <a:r>
              <a:rPr lang="en-US" sz="4000" dirty="0" smtClean="0">
                <a:effectLst>
                  <a:outerShdw blurRad="38100" dist="38100" dir="2700000" algn="tl">
                    <a:srgbClr val="000000">
                      <a:alpha val="43137"/>
                    </a:srgbClr>
                  </a:outerShdw>
                </a:effectLst>
              </a:rPr>
              <a:t>16, 2015</a:t>
            </a:r>
            <a:endParaRPr lang="en-US" sz="4000" dirty="0" smtClean="0">
              <a:effectLst>
                <a:outerShdw blurRad="38100" dist="38100" dir="2700000" algn="tl">
                  <a:srgbClr val="000000">
                    <a:alpha val="43137"/>
                  </a:srgbClr>
                </a:outerShdw>
              </a:effectLst>
            </a:endParaRPr>
          </a:p>
        </p:txBody>
      </p:sp>
      <p:sp useBgFill="1">
        <p:nvSpPr>
          <p:cNvPr id="4100" name="Rectangle 3"/>
          <p:cNvSpPr>
            <a:spLocks noGrp="1" noChangeArrowheads="1"/>
          </p:cNvSpPr>
          <p:nvPr>
            <p:ph type="subTitle" idx="1"/>
          </p:nvPr>
        </p:nvSpPr>
        <p:spPr>
          <a:xfrm>
            <a:off x="0" y="6096000"/>
            <a:ext cx="9448800" cy="762000"/>
          </a:xfrm>
        </p:spPr>
        <p:txBody>
          <a:bodyPr/>
          <a:lstStyle/>
          <a:p>
            <a:pPr eaLnBrk="1" hangingPunct="1"/>
            <a:r>
              <a:rPr lang="en-US" sz="4000" b="1" i="1" dirty="0" smtClean="0"/>
              <a:t>Joel Barlow High School</a:t>
            </a:r>
            <a:endParaRPr lang="en-US" sz="4000" b="1" i="1"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i="1" smtClean="0"/>
              <a:t>Le prix</a:t>
            </a:r>
            <a:r>
              <a:rPr lang="en-US" smtClean="0"/>
              <a:t> </a:t>
            </a:r>
            <a:r>
              <a:rPr lang="en-US" sz="2800" smtClean="0"/>
              <a:t>(Cost)</a:t>
            </a:r>
            <a:endParaRPr lang="en-US" smtClean="0"/>
          </a:p>
        </p:txBody>
      </p:sp>
      <p:pic>
        <p:nvPicPr>
          <p:cNvPr id="13315" name="Picture 3"/>
          <p:cNvPicPr>
            <a:picLocks noChangeAspect="1" noChangeArrowheads="1"/>
          </p:cNvPicPr>
          <p:nvPr/>
        </p:nvPicPr>
        <p:blipFill>
          <a:blip r:embed="rId2" cstate="print"/>
          <a:srcRect/>
          <a:stretch>
            <a:fillRect/>
          </a:stretch>
        </p:blipFill>
        <p:spPr bwMode="auto">
          <a:xfrm>
            <a:off x="79375" y="1219200"/>
            <a:ext cx="8988425" cy="387350"/>
          </a:xfrm>
          <a:prstGeom prst="rect">
            <a:avLst/>
          </a:prstGeom>
          <a:noFill/>
          <a:ln w="9525">
            <a:noFill/>
            <a:miter lim="800000"/>
            <a:headEnd/>
            <a:tailEnd/>
          </a:ln>
        </p:spPr>
      </p:pic>
      <p:pic>
        <p:nvPicPr>
          <p:cNvPr id="2" name="Picture 1" descr="Screen Shot 2014-06-04 at 4.11.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76400"/>
            <a:ext cx="9119585" cy="4406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i="1" smtClean="0"/>
              <a:t>Le prix</a:t>
            </a:r>
            <a:r>
              <a:rPr lang="en-US" smtClean="0"/>
              <a:t> </a:t>
            </a:r>
            <a:r>
              <a:rPr lang="en-US" sz="2800" smtClean="0"/>
              <a:t>(Cost)</a:t>
            </a:r>
            <a:endParaRPr lang="en-US" smtClean="0"/>
          </a:p>
        </p:txBody>
      </p:sp>
      <p:sp>
        <p:nvSpPr>
          <p:cNvPr id="5" name="Content Placeholder 4"/>
          <p:cNvSpPr>
            <a:spLocks noGrp="1"/>
          </p:cNvSpPr>
          <p:nvPr>
            <p:ph idx="1"/>
          </p:nvPr>
        </p:nvSpPr>
        <p:spPr/>
        <p:txBody>
          <a:bodyPr/>
          <a:lstStyle/>
          <a:p>
            <a:r>
              <a:rPr lang="en-US" dirty="0" smtClean="0"/>
              <a:t>The price includes transportation, all of the aforementioned activities and meals.</a:t>
            </a:r>
          </a:p>
          <a:p>
            <a:r>
              <a:rPr lang="en-US" dirty="0" smtClean="0"/>
              <a:t>The price does not include the following:</a:t>
            </a:r>
          </a:p>
          <a:p>
            <a:pPr lvl="1"/>
            <a:r>
              <a:rPr lang="en-US" dirty="0" smtClean="0"/>
              <a:t>Lunch on the bus ride to and from</a:t>
            </a:r>
          </a:p>
          <a:p>
            <a:pPr lvl="1"/>
            <a:r>
              <a:rPr lang="en-US" dirty="0" smtClean="0"/>
              <a:t>Tip for Tour Guide ($12 / student)</a:t>
            </a:r>
          </a:p>
          <a:p>
            <a:pPr lvl="1"/>
            <a:r>
              <a:rPr lang="en-US" dirty="0" smtClean="0"/>
              <a:t>Tip for the Bus Driver ($8 / student)</a:t>
            </a:r>
          </a:p>
          <a:p>
            <a:pPr lvl="1"/>
            <a:r>
              <a:rPr lang="en-US" dirty="0" smtClean="0"/>
              <a:t>Personal spending money</a:t>
            </a:r>
            <a:endParaRPr lang="fr-FR"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i="1" dirty="0" smtClean="0"/>
              <a:t>Les assurances </a:t>
            </a:r>
            <a:r>
              <a:rPr lang="en-US" sz="2800" dirty="0" smtClean="0"/>
              <a:t>(Insurance)</a:t>
            </a:r>
            <a:endParaRPr lang="en-US" dirty="0" smtClean="0"/>
          </a:p>
        </p:txBody>
      </p:sp>
      <p:sp>
        <p:nvSpPr>
          <p:cNvPr id="5" name="Content Placeholder 4"/>
          <p:cNvSpPr>
            <a:spLocks noGrp="1"/>
          </p:cNvSpPr>
          <p:nvPr>
            <p:ph idx="1"/>
          </p:nvPr>
        </p:nvSpPr>
        <p:spPr>
          <a:xfrm>
            <a:off x="457200" y="1447800"/>
            <a:ext cx="8229600" cy="4678363"/>
          </a:xfrm>
        </p:spPr>
        <p:txBody>
          <a:bodyPr/>
          <a:lstStyle/>
          <a:p>
            <a:r>
              <a:rPr lang="en-US" sz="2800" dirty="0" smtClean="0"/>
              <a:t>Basic Group Program (included in cost)</a:t>
            </a:r>
          </a:p>
          <a:p>
            <a:pPr lvl="1"/>
            <a:r>
              <a:rPr lang="en-US" sz="2400" dirty="0" smtClean="0"/>
              <a:t>Trip Cancellation/</a:t>
            </a:r>
            <a:r>
              <a:rPr lang="en-US" sz="2400" dirty="0" smtClean="0"/>
              <a:t>Interr</a:t>
            </a:r>
            <a:r>
              <a:rPr lang="en-US" sz="2400" dirty="0" smtClean="0"/>
              <a:t>uption</a:t>
            </a:r>
            <a:r>
              <a:rPr lang="en-US" sz="2400" dirty="0" smtClean="0"/>
              <a:t> </a:t>
            </a:r>
            <a:r>
              <a:rPr lang="en-US" sz="2400" dirty="0" smtClean="0"/>
              <a:t>– Not include</a:t>
            </a:r>
          </a:p>
          <a:p>
            <a:r>
              <a:rPr lang="en-US" sz="2800" dirty="0" smtClean="0"/>
              <a:t>Deluxe Program ($15 USD/day)</a:t>
            </a:r>
          </a:p>
          <a:p>
            <a:pPr lvl="1"/>
            <a:r>
              <a:rPr lang="en-US" sz="2400" dirty="0" smtClean="0"/>
              <a:t>Trip </a:t>
            </a:r>
            <a:r>
              <a:rPr lang="en-US" sz="2400" dirty="0"/>
              <a:t>Cancellation/</a:t>
            </a:r>
            <a:r>
              <a:rPr lang="en-US" sz="2400" dirty="0" smtClean="0"/>
              <a:t>Interr</a:t>
            </a:r>
            <a:r>
              <a:rPr lang="en-US" sz="2400" dirty="0" smtClean="0"/>
              <a:t>uption</a:t>
            </a:r>
            <a:endParaRPr lang="en-US" sz="2400" dirty="0" smtClean="0"/>
          </a:p>
          <a:p>
            <a:pPr lvl="1"/>
            <a:r>
              <a:rPr lang="en-US" sz="2400" dirty="0" smtClean="0"/>
              <a:t>100% of any prepaid, forfeited, non-refundable payments deposits</a:t>
            </a:r>
            <a:endParaRPr lang="en-US" sz="2400" dirty="0"/>
          </a:p>
          <a:p>
            <a:r>
              <a:rPr lang="en-US" sz="2800" dirty="0" smtClean="0"/>
              <a:t>Ultimate Program ($30 USD/day)</a:t>
            </a:r>
          </a:p>
          <a:p>
            <a:pPr lvl="1"/>
            <a:r>
              <a:rPr lang="en-US" sz="2400" dirty="0"/>
              <a:t>T</a:t>
            </a:r>
            <a:r>
              <a:rPr lang="en-US" sz="2400" dirty="0" smtClean="0"/>
              <a:t>rip </a:t>
            </a:r>
            <a:r>
              <a:rPr lang="en-US" sz="2400" dirty="0"/>
              <a:t>Cancellation/</a:t>
            </a:r>
            <a:r>
              <a:rPr lang="en-US" sz="2400" dirty="0" smtClean="0"/>
              <a:t>Interr</a:t>
            </a:r>
            <a:r>
              <a:rPr lang="en-US" sz="2400" dirty="0" smtClean="0"/>
              <a:t>uption</a:t>
            </a:r>
            <a:endParaRPr lang="en-US" sz="2400" dirty="0" smtClean="0"/>
          </a:p>
          <a:p>
            <a:pPr lvl="1"/>
            <a:r>
              <a:rPr lang="en-US" sz="2400" dirty="0"/>
              <a:t>100% of any prepaid, forfeited, non-refundable payments </a:t>
            </a:r>
            <a:r>
              <a:rPr lang="en-US" sz="2400" dirty="0" smtClean="0"/>
              <a:t>deposits</a:t>
            </a:r>
          </a:p>
          <a:p>
            <a:pPr lvl="1"/>
            <a:r>
              <a:rPr lang="en-US" sz="2400" dirty="0" smtClean="0"/>
              <a:t>Job Loss</a:t>
            </a:r>
            <a:endParaRPr lang="en-US" sz="2400" dirty="0"/>
          </a:p>
          <a:p>
            <a:pPr lvl="1"/>
            <a:endParaRPr lang="en-US" sz="2400" dirty="0"/>
          </a:p>
          <a:p>
            <a:endParaRPr lang="en-US" sz="2800" dirty="0" smtClean="0"/>
          </a:p>
          <a:p>
            <a:endParaRPr lang="fr-FR" sz="2800" dirty="0" smtClean="0"/>
          </a:p>
        </p:txBody>
      </p:sp>
    </p:spTree>
    <p:extLst>
      <p:ext uri="{BB962C8B-B14F-4D97-AF65-F5344CB8AC3E}">
        <p14:creationId xmlns:p14="http://schemas.microsoft.com/office/powerpoint/2010/main" val="38220355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txEl>
                                              <p:pRg st="8" end="8"/>
                                            </p:txEl>
                                          </p:spTgt>
                                        </p:tgtEl>
                                        <p:attrNameLst>
                                          <p:attrName>style.visibility</p:attrName>
                                        </p:attrNameLst>
                                      </p:cBhvr>
                                      <p:to>
                                        <p:strVal val="visible"/>
                                      </p:to>
                                    </p:set>
                                    <p:anim calcmode="lin" valueType="num">
                                      <p:cBhvr additive="base">
                                        <p:cTn id="5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i="1" dirty="0" smtClean="0"/>
              <a:t>Comfor</a:t>
            </a:r>
            <a:r>
              <a:rPr lang="en-US" b="1" i="1" dirty="0" smtClean="0"/>
              <a:t>t Inn &amp; Suites</a:t>
            </a:r>
            <a:br>
              <a:rPr lang="en-US" b="1" i="1" dirty="0" smtClean="0"/>
            </a:br>
            <a:r>
              <a:rPr lang="en-US" b="1" i="1" dirty="0" smtClean="0"/>
              <a:t>St-Nicolas, </a:t>
            </a:r>
            <a:r>
              <a:rPr lang="en-US" b="1" i="1" dirty="0" err="1" smtClean="0"/>
              <a:t>L</a:t>
            </a:r>
            <a:r>
              <a:rPr lang="en-US" b="1" i="1" dirty="0" err="1" smtClean="0"/>
              <a:t>évis</a:t>
            </a:r>
            <a:endParaRPr lang="en-US" dirty="0" smtClean="0"/>
          </a:p>
        </p:txBody>
      </p:sp>
      <p:pic>
        <p:nvPicPr>
          <p:cNvPr id="3" name="Picture 2"/>
          <p:cNvPicPr>
            <a:picLocks noChangeAspect="1"/>
          </p:cNvPicPr>
          <p:nvPr/>
        </p:nvPicPr>
        <p:blipFill>
          <a:blip r:embed="rId2"/>
          <a:stretch>
            <a:fillRect/>
          </a:stretch>
        </p:blipFill>
        <p:spPr>
          <a:xfrm>
            <a:off x="457200" y="1524000"/>
            <a:ext cx="8077200" cy="5303826"/>
          </a:xfrm>
          <a:prstGeom prst="rect">
            <a:avLst/>
          </a:prstGeom>
        </p:spPr>
      </p:pic>
    </p:spTree>
    <p:extLst>
      <p:ext uri="{BB962C8B-B14F-4D97-AF65-F5344CB8AC3E}">
        <p14:creationId xmlns:p14="http://schemas.microsoft.com/office/powerpoint/2010/main" val="86933854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i="1" dirty="0" smtClean="0"/>
              <a:t>Comfor</a:t>
            </a:r>
            <a:r>
              <a:rPr lang="en-US" b="1" i="1" dirty="0" smtClean="0"/>
              <a:t>t Inn &amp; Suites</a:t>
            </a:r>
            <a:br>
              <a:rPr lang="en-US" b="1" i="1" dirty="0" smtClean="0"/>
            </a:br>
            <a:r>
              <a:rPr lang="en-US" b="1" i="1" dirty="0" smtClean="0"/>
              <a:t>St-Nicolas, </a:t>
            </a:r>
            <a:r>
              <a:rPr lang="en-US" b="1" i="1" dirty="0" err="1" smtClean="0"/>
              <a:t>L</a:t>
            </a:r>
            <a:r>
              <a:rPr lang="en-US" b="1" i="1" dirty="0" err="1" smtClean="0"/>
              <a:t>évis</a:t>
            </a:r>
            <a:endParaRPr lang="en-US" dirty="0" smtClean="0"/>
          </a:p>
        </p:txBody>
      </p:sp>
      <p:pic>
        <p:nvPicPr>
          <p:cNvPr id="2" name="Picture 1"/>
          <p:cNvPicPr>
            <a:picLocks noChangeAspect="1"/>
          </p:cNvPicPr>
          <p:nvPr/>
        </p:nvPicPr>
        <p:blipFill>
          <a:blip r:embed="rId2"/>
          <a:stretch>
            <a:fillRect/>
          </a:stretch>
        </p:blipFill>
        <p:spPr>
          <a:xfrm>
            <a:off x="914400" y="1524000"/>
            <a:ext cx="7467600" cy="5248656"/>
          </a:xfrm>
          <a:prstGeom prst="rect">
            <a:avLst/>
          </a:prstGeom>
        </p:spPr>
      </p:pic>
    </p:spTree>
    <p:extLst>
      <p:ext uri="{BB962C8B-B14F-4D97-AF65-F5344CB8AC3E}">
        <p14:creationId xmlns:p14="http://schemas.microsoft.com/office/powerpoint/2010/main" val="20817432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i="1" dirty="0" smtClean="0"/>
              <a:t>Comfor</a:t>
            </a:r>
            <a:r>
              <a:rPr lang="en-US" b="1" i="1" dirty="0" smtClean="0"/>
              <a:t>t Inn &amp; Suites</a:t>
            </a:r>
            <a:br>
              <a:rPr lang="en-US" b="1" i="1" dirty="0" smtClean="0"/>
            </a:br>
            <a:r>
              <a:rPr lang="en-US" b="1" i="1" dirty="0" smtClean="0"/>
              <a:t>St-Nicolas, </a:t>
            </a:r>
            <a:r>
              <a:rPr lang="en-US" b="1" i="1" dirty="0" err="1" smtClean="0"/>
              <a:t>L</a:t>
            </a:r>
            <a:r>
              <a:rPr lang="en-US" b="1" i="1" dirty="0" err="1" smtClean="0"/>
              <a:t>évis</a:t>
            </a:r>
            <a:endParaRPr lang="en-US" dirty="0" smtClean="0"/>
          </a:p>
        </p:txBody>
      </p:sp>
      <p:pic>
        <p:nvPicPr>
          <p:cNvPr id="3" name="Picture 2"/>
          <p:cNvPicPr>
            <a:picLocks noChangeAspect="1"/>
          </p:cNvPicPr>
          <p:nvPr/>
        </p:nvPicPr>
        <p:blipFill>
          <a:blip r:embed="rId2"/>
          <a:stretch>
            <a:fillRect/>
          </a:stretch>
        </p:blipFill>
        <p:spPr>
          <a:xfrm>
            <a:off x="914400" y="1523999"/>
            <a:ext cx="7391400" cy="5205211"/>
          </a:xfrm>
          <a:prstGeom prst="rect">
            <a:avLst/>
          </a:prstGeom>
        </p:spPr>
      </p:pic>
    </p:spTree>
    <p:extLst>
      <p:ext uri="{BB962C8B-B14F-4D97-AF65-F5344CB8AC3E}">
        <p14:creationId xmlns:p14="http://schemas.microsoft.com/office/powerpoint/2010/main" val="10457282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i="1" dirty="0" smtClean="0"/>
              <a:t>Comfor</a:t>
            </a:r>
            <a:r>
              <a:rPr lang="en-US" b="1" i="1" dirty="0" smtClean="0"/>
              <a:t>t Inn &amp; Suites</a:t>
            </a:r>
            <a:br>
              <a:rPr lang="en-US" b="1" i="1" dirty="0" smtClean="0"/>
            </a:br>
            <a:r>
              <a:rPr lang="en-US" b="1" i="1" dirty="0" smtClean="0"/>
              <a:t>St-Nicolas, </a:t>
            </a:r>
            <a:r>
              <a:rPr lang="en-US" b="1" i="1" dirty="0" err="1" smtClean="0"/>
              <a:t>L</a:t>
            </a:r>
            <a:r>
              <a:rPr lang="en-US" b="1" i="1" dirty="0" err="1" smtClean="0"/>
              <a:t>évis</a:t>
            </a:r>
            <a:endParaRPr lang="en-US" dirty="0" smtClean="0"/>
          </a:p>
        </p:txBody>
      </p:sp>
      <p:pic>
        <p:nvPicPr>
          <p:cNvPr id="2" name="Picture 1"/>
          <p:cNvPicPr>
            <a:picLocks noChangeAspect="1"/>
          </p:cNvPicPr>
          <p:nvPr/>
        </p:nvPicPr>
        <p:blipFill>
          <a:blip r:embed="rId2"/>
          <a:stretch>
            <a:fillRect/>
          </a:stretch>
        </p:blipFill>
        <p:spPr>
          <a:xfrm>
            <a:off x="1600200" y="1447800"/>
            <a:ext cx="6172200" cy="6172200"/>
          </a:xfrm>
          <a:prstGeom prst="rect">
            <a:avLst/>
          </a:prstGeom>
        </p:spPr>
      </p:pic>
    </p:spTree>
    <p:extLst>
      <p:ext uri="{BB962C8B-B14F-4D97-AF65-F5344CB8AC3E}">
        <p14:creationId xmlns:p14="http://schemas.microsoft.com/office/powerpoint/2010/main" val="71322053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i="1" smtClean="0"/>
              <a:t>Les chambres</a:t>
            </a:r>
            <a:r>
              <a:rPr lang="en-US" smtClean="0"/>
              <a:t> </a:t>
            </a:r>
            <a:r>
              <a:rPr lang="en-US" sz="2800" smtClean="0"/>
              <a:t>(Rooming)</a:t>
            </a:r>
            <a:endParaRPr lang="en-US" smtClean="0"/>
          </a:p>
        </p:txBody>
      </p:sp>
      <p:sp>
        <p:nvSpPr>
          <p:cNvPr id="6" name="Content Placeholder 5"/>
          <p:cNvSpPr>
            <a:spLocks noGrp="1"/>
          </p:cNvSpPr>
          <p:nvPr>
            <p:ph idx="1"/>
          </p:nvPr>
        </p:nvSpPr>
        <p:spPr/>
        <p:txBody>
          <a:bodyPr/>
          <a:lstStyle/>
          <a:p>
            <a:r>
              <a:rPr lang="en-US" smtClean="0"/>
              <a:t>Rooming is generally 3 to 4 students per room.</a:t>
            </a:r>
          </a:p>
          <a:p>
            <a:r>
              <a:rPr lang="en-US" smtClean="0"/>
              <a:t>Students may request roommates.</a:t>
            </a:r>
            <a:endParaRPr lang="fr-FR" smtClean="0"/>
          </a:p>
        </p:txBody>
      </p:sp>
      <p:pic>
        <p:nvPicPr>
          <p:cNvPr id="2" name="Picture 1" descr="Screen Shot 2014-06-04 at 4.16.4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3429000"/>
            <a:ext cx="8763000" cy="93518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76200" y="1371600"/>
            <a:ext cx="8997950" cy="3352800"/>
          </a:xfrm>
          <a:prstGeom prst="rect">
            <a:avLst/>
          </a:prstGeom>
          <a:noFill/>
          <a:ln w="9525">
            <a:noFill/>
            <a:miter lim="800000"/>
            <a:headEnd/>
            <a:tailEnd/>
          </a:ln>
        </p:spPr>
      </p:pic>
      <p:sp>
        <p:nvSpPr>
          <p:cNvPr id="17411" name="Rectangle 2"/>
          <p:cNvSpPr>
            <a:spLocks noGrp="1" noChangeArrowheads="1"/>
          </p:cNvSpPr>
          <p:nvPr>
            <p:ph type="title"/>
          </p:nvPr>
        </p:nvSpPr>
        <p:spPr>
          <a:xfrm>
            <a:off x="0" y="274638"/>
            <a:ext cx="9144000" cy="1143000"/>
          </a:xfrm>
        </p:spPr>
        <p:txBody>
          <a:bodyPr/>
          <a:lstStyle/>
          <a:p>
            <a:pPr eaLnBrk="1" hangingPunct="1"/>
            <a:r>
              <a:rPr lang="en-US" sz="3200" b="1" i="1" smtClean="0"/>
              <a:t>Documents d’entrée</a:t>
            </a:r>
            <a:r>
              <a:rPr lang="en-US" sz="3200" smtClean="0"/>
              <a:t/>
            </a:r>
            <a:br>
              <a:rPr lang="en-US" sz="3200" smtClean="0"/>
            </a:br>
            <a:r>
              <a:rPr lang="en-US" sz="3200" smtClean="0"/>
              <a:t>(Passport or Birth Certificate w/ID)</a:t>
            </a:r>
          </a:p>
        </p:txBody>
      </p:sp>
      <p:sp>
        <p:nvSpPr>
          <p:cNvPr id="17412" name="Rectangle 3"/>
          <p:cNvSpPr txBox="1">
            <a:spLocks noChangeArrowheads="1"/>
          </p:cNvSpPr>
          <p:nvPr/>
        </p:nvSpPr>
        <p:spPr bwMode="auto">
          <a:xfrm>
            <a:off x="0" y="4876800"/>
            <a:ext cx="6858000" cy="1249363"/>
          </a:xfrm>
          <a:prstGeom prst="rect">
            <a:avLst/>
          </a:prstGeom>
          <a:noFill/>
          <a:ln w="9525">
            <a:noFill/>
            <a:miter lim="800000"/>
            <a:headEnd/>
            <a:tailEnd/>
          </a:ln>
        </p:spPr>
        <p:txBody>
          <a:bodyPr/>
          <a:lstStyle/>
          <a:p>
            <a:r>
              <a:rPr lang="en-US" sz="1600" b="1"/>
              <a:t>CHILDREN &amp; STUDENTS (15 YEARS OR YOUNGER) ****see exception </a:t>
            </a:r>
          </a:p>
          <a:p>
            <a:r>
              <a:rPr lang="en-US" sz="1600"/>
              <a:t>Valid Passport - All passports must be valid for at least six (6) months beyond the conclusion of your trip </a:t>
            </a:r>
          </a:p>
          <a:p>
            <a:r>
              <a:rPr lang="en-US" sz="1600" b="1"/>
              <a:t>OR </a:t>
            </a:r>
          </a:p>
          <a:p>
            <a:r>
              <a:rPr lang="en-US" sz="1600"/>
              <a:t>Original Birth Certificate (copies must be notarized) – it is suggested that a piece of photo identification (such as a School Student ID Card) should accompany the birth certificate </a:t>
            </a:r>
          </a:p>
        </p:txBody>
      </p:sp>
      <p:pic>
        <p:nvPicPr>
          <p:cNvPr id="17413" name="Picture 4" descr="http://www.baycounty-mi.gov/Images/Clerk/us-passport.jpg"/>
          <p:cNvPicPr>
            <a:picLocks noChangeAspect="1" noChangeArrowheads="1"/>
          </p:cNvPicPr>
          <p:nvPr/>
        </p:nvPicPr>
        <p:blipFill>
          <a:blip r:embed="rId3" cstate="print"/>
          <a:srcRect/>
          <a:stretch>
            <a:fillRect/>
          </a:stretch>
        </p:blipFill>
        <p:spPr bwMode="auto">
          <a:xfrm>
            <a:off x="6858000" y="4572000"/>
            <a:ext cx="2133600" cy="26797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1066800"/>
            <a:ext cx="9144000" cy="1143000"/>
          </a:xfrm>
        </p:spPr>
        <p:txBody>
          <a:bodyPr/>
          <a:lstStyle/>
          <a:p>
            <a:pPr eaLnBrk="1" hangingPunct="1"/>
            <a:r>
              <a:rPr lang="en-US" smtClean="0"/>
              <a:t>Foreign Passports</a:t>
            </a:r>
          </a:p>
        </p:txBody>
      </p:sp>
      <p:sp>
        <p:nvSpPr>
          <p:cNvPr id="8" name="Rectangle 3"/>
          <p:cNvSpPr txBox="1">
            <a:spLocks noChangeArrowheads="1"/>
          </p:cNvSpPr>
          <p:nvPr/>
        </p:nvSpPr>
        <p:spPr bwMode="auto">
          <a:xfrm>
            <a:off x="228600" y="5668963"/>
            <a:ext cx="8763000" cy="1249362"/>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2800" b="1" kern="0" dirty="0">
                <a:latin typeface="+mn-lt"/>
              </a:rPr>
              <a:t>Must have Green Card with Passport in order to re-enter the United States.</a:t>
            </a:r>
          </a:p>
        </p:txBody>
      </p:sp>
      <p:pic>
        <p:nvPicPr>
          <p:cNvPr id="18436" name="Picture 2" descr="http://www.followthatfireengine.com/news/wp-content/uploads/2010/08/Passports.jpg"/>
          <p:cNvPicPr>
            <a:picLocks noChangeAspect="1" noChangeArrowheads="1"/>
          </p:cNvPicPr>
          <p:nvPr/>
        </p:nvPicPr>
        <p:blipFill>
          <a:blip r:embed="rId2" cstate="print"/>
          <a:srcRect/>
          <a:stretch>
            <a:fillRect/>
          </a:stretch>
        </p:blipFill>
        <p:spPr bwMode="auto">
          <a:xfrm>
            <a:off x="2971800" y="2011363"/>
            <a:ext cx="3333750" cy="3533775"/>
          </a:xfrm>
          <a:prstGeom prst="rect">
            <a:avLst/>
          </a:prstGeom>
          <a:noFill/>
          <a:ln w="9525">
            <a:noFill/>
            <a:miter lim="800000"/>
            <a:headEnd/>
            <a:tailEnd/>
          </a:ln>
        </p:spPr>
      </p:pic>
      <p:sp>
        <p:nvSpPr>
          <p:cNvPr id="5" name="Rectangle 2"/>
          <p:cNvSpPr txBox="1">
            <a:spLocks noChangeArrowheads="1"/>
          </p:cNvSpPr>
          <p:nvPr/>
        </p:nvSpPr>
        <p:spPr bwMode="auto">
          <a:xfrm>
            <a:off x="0" y="274638"/>
            <a:ext cx="9144000" cy="1143000"/>
          </a:xfrm>
          <a:prstGeom prst="rect">
            <a:avLst/>
          </a:prstGeom>
          <a:noFill/>
          <a:ln w="9525">
            <a:noFill/>
            <a:miter lim="800000"/>
            <a:headEnd/>
            <a:tailEnd/>
          </a:ln>
        </p:spPr>
        <p:txBody>
          <a:bodyPr anchor="ctr"/>
          <a:lstStyle/>
          <a:p>
            <a:pPr algn="ctr">
              <a:defRPr/>
            </a:pPr>
            <a:r>
              <a:rPr lang="en-US" sz="3200" b="1" i="1" kern="0">
                <a:solidFill>
                  <a:schemeClr val="tx2"/>
                </a:solidFill>
                <a:latin typeface="+mj-lt"/>
                <a:ea typeface="+mj-ea"/>
                <a:cs typeface="+mj-cs"/>
              </a:rPr>
              <a:t>Documents d’entrée</a:t>
            </a:r>
            <a:r>
              <a:rPr lang="en-US" sz="3200" kern="0">
                <a:solidFill>
                  <a:schemeClr val="tx2"/>
                </a:solidFill>
                <a:latin typeface="+mj-lt"/>
                <a:ea typeface="+mj-ea"/>
                <a:cs typeface="+mj-cs"/>
              </a:rPr>
              <a:t/>
            </a:r>
            <a:br>
              <a:rPr lang="en-US" sz="3200" kern="0">
                <a:solidFill>
                  <a:schemeClr val="tx2"/>
                </a:solidFill>
                <a:latin typeface="+mj-lt"/>
                <a:ea typeface="+mj-ea"/>
                <a:cs typeface="+mj-cs"/>
              </a:rPr>
            </a:br>
            <a:r>
              <a:rPr lang="en-US" sz="3200" kern="0">
                <a:solidFill>
                  <a:schemeClr val="tx2"/>
                </a:solidFill>
                <a:latin typeface="+mj-lt"/>
                <a:ea typeface="+mj-ea"/>
                <a:cs typeface="+mj-cs"/>
              </a:rPr>
              <a:t>(Passport or Birth Certificate w/ID)</a:t>
            </a:r>
            <a:endParaRPr lang="en-US" sz="3200" kern="0" dirty="0">
              <a:solidFill>
                <a:schemeClr val="tx2"/>
              </a:solidFill>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b="1" i="1" smtClean="0"/>
              <a:t>Bienvenue!</a:t>
            </a:r>
          </a:p>
        </p:txBody>
      </p:sp>
      <p:sp>
        <p:nvSpPr>
          <p:cNvPr id="3075" name="Rectangle 3"/>
          <p:cNvSpPr>
            <a:spLocks noGrp="1" noChangeArrowheads="1"/>
          </p:cNvSpPr>
          <p:nvPr>
            <p:ph type="body" idx="1"/>
          </p:nvPr>
        </p:nvSpPr>
        <p:spPr/>
        <p:txBody>
          <a:bodyPr/>
          <a:lstStyle/>
          <a:p>
            <a:pPr eaLnBrk="1" hangingPunct="1"/>
            <a:r>
              <a:rPr lang="en-US" b="1" smtClean="0"/>
              <a:t>Trip Overview (Itinerary, Cost, etc.)</a:t>
            </a:r>
          </a:p>
          <a:p>
            <a:pPr eaLnBrk="1" hangingPunct="1"/>
            <a:r>
              <a:rPr lang="en-US" b="1" smtClean="0"/>
              <a:t>Forms and Necessary Documents</a:t>
            </a:r>
          </a:p>
          <a:p>
            <a:pPr eaLnBrk="1" hangingPunct="1"/>
            <a:r>
              <a:rPr lang="en-US" b="1" smtClean="0"/>
              <a:t>Packing and Weather Conditions</a:t>
            </a:r>
          </a:p>
          <a:p>
            <a:pPr eaLnBrk="1" hangingPunct="1"/>
            <a:r>
              <a:rPr lang="en-US" b="1" smtClean="0"/>
              <a:t>Pocket Money / Exchanging Money</a:t>
            </a:r>
          </a:p>
          <a:p>
            <a:pPr eaLnBrk="1" hangingPunct="1"/>
            <a:r>
              <a:rPr lang="en-US" b="1" smtClean="0"/>
              <a:t>Coming Home</a:t>
            </a:r>
          </a:p>
          <a:p>
            <a:pPr eaLnBrk="1" hangingPunct="1"/>
            <a:r>
              <a:rPr lang="en-US" b="1" smtClean="0"/>
              <a:t>What if…?</a:t>
            </a:r>
          </a:p>
          <a:p>
            <a:pPr eaLnBrk="1" hangingPunct="1"/>
            <a:r>
              <a:rPr lang="en-US" b="1" smtClean="0"/>
              <a:t>Questions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additive="base">
                                        <p:cTn id="25"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5">
                                            <p:txEl>
                                              <p:pRg st="4" end="4"/>
                                            </p:txEl>
                                          </p:spTgt>
                                        </p:tgtEl>
                                        <p:attrNameLst>
                                          <p:attrName>style.visibility</p:attrName>
                                        </p:attrNameLst>
                                      </p:cBhvr>
                                      <p:to>
                                        <p:strVal val="visible"/>
                                      </p:to>
                                    </p:set>
                                    <p:anim calcmode="lin" valueType="num">
                                      <p:cBhvr additive="base">
                                        <p:cTn id="31"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75">
                                            <p:txEl>
                                              <p:pRg st="5" end="5"/>
                                            </p:txEl>
                                          </p:spTgt>
                                        </p:tgtEl>
                                        <p:attrNameLst>
                                          <p:attrName>style.visibility</p:attrName>
                                        </p:attrNameLst>
                                      </p:cBhvr>
                                      <p:to>
                                        <p:strVal val="visible"/>
                                      </p:to>
                                    </p:set>
                                    <p:anim calcmode="lin" valueType="num">
                                      <p:cBhvr additive="base">
                                        <p:cTn id="37" dur="500" fill="hold"/>
                                        <p:tgtEl>
                                          <p:spTgt spid="307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7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75">
                                            <p:txEl>
                                              <p:pRg st="6" end="6"/>
                                            </p:txEl>
                                          </p:spTgt>
                                        </p:tgtEl>
                                        <p:attrNameLst>
                                          <p:attrName>style.visibility</p:attrName>
                                        </p:attrNameLst>
                                      </p:cBhvr>
                                      <p:to>
                                        <p:strVal val="visible"/>
                                      </p:to>
                                    </p:set>
                                    <p:anim calcmode="lin" valueType="num">
                                      <p:cBhvr additive="base">
                                        <p:cTn id="43" dur="500" fill="hold"/>
                                        <p:tgtEl>
                                          <p:spTgt spid="307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7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0" y="3733800"/>
            <a:ext cx="9144000" cy="2743200"/>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2400" b="1" kern="0" dirty="0">
                <a:latin typeface="+mn-lt"/>
              </a:rPr>
              <a:t>Please make TWO (2) COPIES of the passport/documents.</a:t>
            </a:r>
          </a:p>
          <a:p>
            <a:pPr marL="342900" indent="-342900">
              <a:lnSpc>
                <a:spcPct val="90000"/>
              </a:lnSpc>
              <a:spcBef>
                <a:spcPct val="20000"/>
              </a:spcBef>
              <a:buFontTx/>
              <a:buChar char="•"/>
              <a:defRPr/>
            </a:pPr>
            <a:r>
              <a:rPr lang="en-US" sz="2400" b="1" kern="0" dirty="0">
                <a:latin typeface="+mn-lt"/>
              </a:rPr>
              <a:t>Keep 1 copy home, please submit one copy to your tour leader.</a:t>
            </a:r>
          </a:p>
          <a:p>
            <a:pPr marL="342900" indent="-342900">
              <a:lnSpc>
                <a:spcPct val="90000"/>
              </a:lnSpc>
              <a:spcBef>
                <a:spcPct val="20000"/>
              </a:spcBef>
              <a:buFontTx/>
              <a:buChar char="•"/>
              <a:defRPr/>
            </a:pPr>
            <a:r>
              <a:rPr lang="en-US" sz="2400" b="1" kern="0" dirty="0">
                <a:latin typeface="+mn-lt"/>
              </a:rPr>
              <a:t>All official documents will be collected and verified the morning of departure.</a:t>
            </a:r>
          </a:p>
          <a:p>
            <a:pPr marL="342900" indent="-342900">
              <a:lnSpc>
                <a:spcPct val="90000"/>
              </a:lnSpc>
              <a:spcBef>
                <a:spcPct val="20000"/>
              </a:spcBef>
              <a:buFontTx/>
              <a:buChar char="•"/>
              <a:defRPr/>
            </a:pPr>
            <a:r>
              <a:rPr lang="en-US" sz="2400" b="1" kern="0" dirty="0">
                <a:latin typeface="+mn-lt"/>
              </a:rPr>
              <a:t>Re-collected after passing the border and kept in a secure location.</a:t>
            </a:r>
          </a:p>
        </p:txBody>
      </p:sp>
      <p:pic>
        <p:nvPicPr>
          <p:cNvPr id="19459" name="Picture 2" descr="http://www.followthatfireengine.com/news/wp-content/uploads/2010/08/Passports.jpg"/>
          <p:cNvPicPr>
            <a:picLocks noChangeAspect="1" noChangeArrowheads="1"/>
          </p:cNvPicPr>
          <p:nvPr/>
        </p:nvPicPr>
        <p:blipFill>
          <a:blip r:embed="rId2" cstate="print"/>
          <a:srcRect/>
          <a:stretch>
            <a:fillRect/>
          </a:stretch>
        </p:blipFill>
        <p:spPr bwMode="auto">
          <a:xfrm>
            <a:off x="2127250" y="1066800"/>
            <a:ext cx="2439988" cy="2586038"/>
          </a:xfrm>
          <a:prstGeom prst="rect">
            <a:avLst/>
          </a:prstGeom>
          <a:noFill/>
          <a:ln w="9525">
            <a:noFill/>
            <a:miter lim="800000"/>
            <a:headEnd/>
            <a:tailEnd/>
          </a:ln>
        </p:spPr>
      </p:pic>
      <p:pic>
        <p:nvPicPr>
          <p:cNvPr id="19460" name="Picture 4" descr="http://www.baycounty-mi.gov/Images/Clerk/us-passport.jpg"/>
          <p:cNvPicPr>
            <a:picLocks noChangeAspect="1" noChangeArrowheads="1"/>
          </p:cNvPicPr>
          <p:nvPr/>
        </p:nvPicPr>
        <p:blipFill>
          <a:blip r:embed="rId3" cstate="print"/>
          <a:srcRect/>
          <a:stretch>
            <a:fillRect/>
          </a:stretch>
        </p:blipFill>
        <p:spPr bwMode="auto">
          <a:xfrm>
            <a:off x="4718050" y="1066800"/>
            <a:ext cx="2063750" cy="2590800"/>
          </a:xfrm>
          <a:prstGeom prst="rect">
            <a:avLst/>
          </a:prstGeom>
          <a:noFill/>
          <a:ln w="9525">
            <a:noFill/>
            <a:miter lim="800000"/>
            <a:headEnd/>
            <a:tailEnd/>
          </a:ln>
        </p:spPr>
      </p:pic>
      <p:sp>
        <p:nvSpPr>
          <p:cNvPr id="19461" name="Rectangle 2"/>
          <p:cNvSpPr>
            <a:spLocks noGrp="1" noChangeArrowheads="1"/>
          </p:cNvSpPr>
          <p:nvPr>
            <p:ph type="title"/>
          </p:nvPr>
        </p:nvSpPr>
        <p:spPr>
          <a:xfrm>
            <a:off x="0" y="0"/>
            <a:ext cx="9144000" cy="1143000"/>
          </a:xfrm>
        </p:spPr>
        <p:txBody>
          <a:bodyPr/>
          <a:lstStyle/>
          <a:p>
            <a:pPr eaLnBrk="1" hangingPunct="1"/>
            <a:r>
              <a:rPr lang="en-US" sz="3200" b="1" i="1" smtClean="0"/>
              <a:t>Documents d’entrée</a:t>
            </a:r>
            <a:r>
              <a:rPr lang="en-US" sz="3200" smtClean="0"/>
              <a:t/>
            </a:r>
            <a:br>
              <a:rPr lang="en-US" sz="3200" smtClean="0"/>
            </a:br>
            <a:r>
              <a:rPr lang="en-US" sz="3200" smtClean="0"/>
              <a:t>(Passport or Birth Certificate w/ID)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1676400" y="868363"/>
          <a:ext cx="5946775" cy="7696200"/>
        </p:xfrm>
        <a:graphic>
          <a:graphicData uri="http://schemas.openxmlformats.org/presentationml/2006/ole">
            <mc:AlternateContent xmlns:mc="http://schemas.openxmlformats.org/markup-compatibility/2006">
              <mc:Choice xmlns:v="urn:schemas-microsoft-com:vml" Requires="v">
                <p:oleObj spid="_x0000_s1037" name="Acrobat Document" r:id="rId3" imgW="5829194" imgH="7543564" progId="AcroExch.Document.7">
                  <p:embed/>
                </p:oleObj>
              </mc:Choice>
              <mc:Fallback>
                <p:oleObj name="Acrobat Document" r:id="rId3" imgW="5829194" imgH="7543564" progId="AcroExch.Document.7">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868363"/>
                        <a:ext cx="5946775" cy="769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2"/>
          <p:cNvSpPr>
            <a:spLocks noGrp="1" noChangeArrowheads="1"/>
          </p:cNvSpPr>
          <p:nvPr>
            <p:ph type="title"/>
          </p:nvPr>
        </p:nvSpPr>
        <p:spPr>
          <a:xfrm>
            <a:off x="457200" y="-76200"/>
            <a:ext cx="8229600" cy="1143000"/>
          </a:xfrm>
        </p:spPr>
        <p:txBody>
          <a:bodyPr/>
          <a:lstStyle/>
          <a:p>
            <a:pPr eaLnBrk="1" hangingPunct="1"/>
            <a:r>
              <a:rPr lang="en-US" b="1" i="1" smtClean="0"/>
              <a:t>Documents</a:t>
            </a:r>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i="1" smtClean="0"/>
              <a:t>Les valises </a:t>
            </a:r>
            <a:r>
              <a:rPr lang="en-US" sz="3200" smtClean="0"/>
              <a:t>(Packing)</a:t>
            </a:r>
            <a:endParaRPr lang="en-US" b="1" i="1" smtClean="0"/>
          </a:p>
        </p:txBody>
      </p:sp>
      <p:sp>
        <p:nvSpPr>
          <p:cNvPr id="10243" name="Rectangle 3"/>
          <p:cNvSpPr>
            <a:spLocks noGrp="1" noChangeArrowheads="1"/>
          </p:cNvSpPr>
          <p:nvPr>
            <p:ph type="body" idx="1"/>
          </p:nvPr>
        </p:nvSpPr>
        <p:spPr>
          <a:xfrm>
            <a:off x="304800" y="1600200"/>
            <a:ext cx="8839200" cy="4953000"/>
          </a:xfrm>
        </p:spPr>
        <p:txBody>
          <a:bodyPr/>
          <a:lstStyle/>
          <a:p>
            <a:pPr eaLnBrk="1" hangingPunct="1">
              <a:lnSpc>
                <a:spcPct val="90000"/>
              </a:lnSpc>
            </a:pPr>
            <a:r>
              <a:rPr lang="en-US" sz="2800" b="1" smtClean="0"/>
              <a:t>You packed it, you carry it!</a:t>
            </a:r>
          </a:p>
          <a:p>
            <a:pPr eaLnBrk="1" hangingPunct="1">
              <a:lnSpc>
                <a:spcPct val="90000"/>
              </a:lnSpc>
            </a:pPr>
            <a:r>
              <a:rPr lang="en-US" sz="2800" b="1" smtClean="0"/>
              <a:t>Layers, layers, layers.</a:t>
            </a:r>
          </a:p>
          <a:p>
            <a:pPr eaLnBrk="1" hangingPunct="1">
              <a:lnSpc>
                <a:spcPct val="90000"/>
              </a:lnSpc>
            </a:pPr>
            <a:r>
              <a:rPr lang="en-US" sz="2800" b="1" smtClean="0"/>
              <a:t>Gloves, hats, scarves</a:t>
            </a:r>
          </a:p>
          <a:p>
            <a:pPr eaLnBrk="1" hangingPunct="1">
              <a:lnSpc>
                <a:spcPct val="90000"/>
              </a:lnSpc>
            </a:pPr>
            <a:r>
              <a:rPr lang="en-US" sz="2800" b="1" smtClean="0"/>
              <a:t>Ski-Type Outfit</a:t>
            </a:r>
          </a:p>
          <a:p>
            <a:pPr eaLnBrk="1" hangingPunct="1">
              <a:lnSpc>
                <a:spcPct val="90000"/>
              </a:lnSpc>
            </a:pPr>
            <a:r>
              <a:rPr lang="en-US" sz="2800" b="1" smtClean="0"/>
              <a:t>Extra socks</a:t>
            </a:r>
          </a:p>
          <a:p>
            <a:pPr eaLnBrk="1" hangingPunct="1">
              <a:lnSpc>
                <a:spcPct val="90000"/>
              </a:lnSpc>
            </a:pPr>
            <a:r>
              <a:rPr lang="en-US" sz="2800" b="1" smtClean="0"/>
              <a:t>Water-Proof Boots</a:t>
            </a:r>
          </a:p>
          <a:p>
            <a:pPr eaLnBrk="1" hangingPunct="1">
              <a:lnSpc>
                <a:spcPct val="90000"/>
              </a:lnSpc>
            </a:pPr>
            <a:r>
              <a:rPr lang="en-US" sz="2800" b="1" smtClean="0"/>
              <a:t>Lip balm/tissues</a:t>
            </a:r>
          </a:p>
          <a:p>
            <a:pPr eaLnBrk="1" hangingPunct="1">
              <a:lnSpc>
                <a:spcPct val="90000"/>
              </a:lnSpc>
            </a:pPr>
            <a:endParaRPr lang="en-US" sz="2800" b="1" smtClean="0"/>
          </a:p>
          <a:p>
            <a:pPr algn="ctr" eaLnBrk="1" hangingPunct="1">
              <a:lnSpc>
                <a:spcPct val="90000"/>
              </a:lnSpc>
              <a:buFontTx/>
              <a:buNone/>
            </a:pPr>
            <a:r>
              <a:rPr lang="en-US" sz="2800" b="1" smtClean="0"/>
              <a:t>IT WILL BE COLD AND THE BEST WAY TO ENJOY THE TRIP IS TO BE WELL PREPARED.</a:t>
            </a:r>
          </a:p>
        </p:txBody>
      </p:sp>
      <p:pic>
        <p:nvPicPr>
          <p:cNvPr id="20484" name="Picture 5" descr="http://www.roadandtravel.com/yougogirl/images/luggage1.gif"/>
          <p:cNvPicPr>
            <a:picLocks noChangeAspect="1" noChangeArrowheads="1"/>
          </p:cNvPicPr>
          <p:nvPr/>
        </p:nvPicPr>
        <p:blipFill>
          <a:blip r:embed="rId2" cstate="print"/>
          <a:srcRect/>
          <a:stretch>
            <a:fillRect/>
          </a:stretch>
        </p:blipFill>
        <p:spPr bwMode="auto">
          <a:xfrm>
            <a:off x="4724400" y="2057400"/>
            <a:ext cx="3733800" cy="28178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228600" y="1981200"/>
            <a:ext cx="8229600" cy="4906963"/>
          </a:xfrm>
        </p:spPr>
        <p:txBody>
          <a:bodyPr/>
          <a:lstStyle/>
          <a:p>
            <a:pPr eaLnBrk="1" hangingPunct="1"/>
            <a:r>
              <a:rPr lang="en-US" sz="2800" b="1" dirty="0" smtClean="0"/>
              <a:t>Since the price of the trip includes all the food, pocket money is at the discretion of each family.</a:t>
            </a:r>
          </a:p>
          <a:p>
            <a:pPr eaLnBrk="1" hangingPunct="1"/>
            <a:r>
              <a:rPr lang="en-US" sz="2800" b="1" dirty="0" smtClean="0"/>
              <a:t>First stop is at a Money Exchange.</a:t>
            </a:r>
          </a:p>
          <a:p>
            <a:pPr eaLnBrk="1" hangingPunct="1"/>
            <a:r>
              <a:rPr lang="en-US" sz="2800" b="1" dirty="0" smtClean="0"/>
              <a:t>Only change enough for the trip.</a:t>
            </a:r>
          </a:p>
          <a:p>
            <a:pPr eaLnBrk="1" hangingPunct="1"/>
            <a:r>
              <a:rPr lang="en-US" sz="2800" b="1" dirty="0" smtClean="0"/>
              <a:t>It’s costly to change money back to dollars.</a:t>
            </a:r>
          </a:p>
          <a:p>
            <a:pPr eaLnBrk="1" hangingPunct="1"/>
            <a:r>
              <a:rPr lang="en-US" sz="2800" b="1" dirty="0" smtClean="0"/>
              <a:t>Only use Canadian money.</a:t>
            </a:r>
          </a:p>
          <a:p>
            <a:pPr eaLnBrk="1" hangingPunct="1"/>
            <a:r>
              <a:rPr lang="en-US" sz="2800" b="1" dirty="0" smtClean="0"/>
              <a:t>Traveler's checks / Cash / ATM Card</a:t>
            </a:r>
          </a:p>
          <a:p>
            <a:pPr lvl="1" eaLnBrk="1" hangingPunct="1"/>
            <a:r>
              <a:rPr lang="en-US" sz="2400" b="1" dirty="0" smtClean="0"/>
              <a:t>Use which ever you feel most comfortable giving to your son/daughter.</a:t>
            </a:r>
          </a:p>
        </p:txBody>
      </p:sp>
      <p:pic>
        <p:nvPicPr>
          <p:cNvPr id="21507" name="Picture 5" descr="http://www.uncrate.com/men/images/2007/12/duck-bill-money-clip.jpg"/>
          <p:cNvPicPr>
            <a:picLocks noChangeAspect="1" noChangeArrowheads="1"/>
          </p:cNvPicPr>
          <p:nvPr/>
        </p:nvPicPr>
        <p:blipFill>
          <a:blip r:embed="rId2" cstate="print"/>
          <a:srcRect/>
          <a:stretch>
            <a:fillRect/>
          </a:stretch>
        </p:blipFill>
        <p:spPr bwMode="auto">
          <a:xfrm>
            <a:off x="6096000" y="0"/>
            <a:ext cx="3048000" cy="2074863"/>
          </a:xfrm>
          <a:prstGeom prst="rect">
            <a:avLst/>
          </a:prstGeom>
          <a:noFill/>
          <a:ln w="9525">
            <a:noFill/>
            <a:miter lim="800000"/>
            <a:headEnd/>
            <a:tailEnd/>
          </a:ln>
        </p:spPr>
      </p:pic>
      <p:sp>
        <p:nvSpPr>
          <p:cNvPr id="21508" name="Rectangle 2"/>
          <p:cNvSpPr>
            <a:spLocks noGrp="1" noChangeArrowheads="1"/>
          </p:cNvSpPr>
          <p:nvPr>
            <p:ph type="title"/>
          </p:nvPr>
        </p:nvSpPr>
        <p:spPr>
          <a:xfrm>
            <a:off x="685800" y="609600"/>
            <a:ext cx="8229600" cy="1143000"/>
          </a:xfrm>
        </p:spPr>
        <p:txBody>
          <a:bodyPr/>
          <a:lstStyle/>
          <a:p>
            <a:pPr algn="l" eaLnBrk="1" hangingPunct="1"/>
            <a:r>
              <a:rPr lang="en-US" b="1" i="1" smtClean="0"/>
              <a:t>L’argent de poche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3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363">
                                            <p:txEl>
                                              <p:pRg st="6" end="6"/>
                                            </p:txEl>
                                          </p:spTgt>
                                        </p:tgtEl>
                                        <p:attrNameLst>
                                          <p:attrName>style.visibility</p:attrName>
                                        </p:attrNameLst>
                                      </p:cBhvr>
                                      <p:to>
                                        <p:strVal val="visible"/>
                                      </p:to>
                                    </p:set>
                                    <p:anim calcmode="lin" valueType="num">
                                      <p:cBhvr additive="base">
                                        <p:cTn id="43"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0"/>
            <a:ext cx="8229600" cy="1143000"/>
          </a:xfrm>
        </p:spPr>
        <p:txBody>
          <a:bodyPr/>
          <a:lstStyle/>
          <a:p>
            <a:pPr eaLnBrk="1" hangingPunct="1"/>
            <a:r>
              <a:rPr lang="en-US" b="1" i="1" smtClean="0"/>
              <a:t>Les cellulaires </a:t>
            </a:r>
            <a:r>
              <a:rPr lang="en-US" sz="3200" smtClean="0"/>
              <a:t>(Cell Phones)</a:t>
            </a:r>
            <a:endParaRPr lang="en-US" smtClean="0"/>
          </a:p>
        </p:txBody>
      </p:sp>
      <p:sp>
        <p:nvSpPr>
          <p:cNvPr id="15363" name="Rectangle 3"/>
          <p:cNvSpPr>
            <a:spLocks noGrp="1" noChangeArrowheads="1"/>
          </p:cNvSpPr>
          <p:nvPr>
            <p:ph type="body" idx="1"/>
          </p:nvPr>
        </p:nvSpPr>
        <p:spPr>
          <a:xfrm>
            <a:off x="457200" y="914400"/>
            <a:ext cx="8229600" cy="4906963"/>
          </a:xfrm>
        </p:spPr>
        <p:txBody>
          <a:bodyPr/>
          <a:lstStyle/>
          <a:p>
            <a:pPr eaLnBrk="1" hangingPunct="1"/>
            <a:r>
              <a:rPr lang="en-US" sz="2800" b="1" dirty="0" smtClean="0"/>
              <a:t>The use of a cell phone in Canada can be </a:t>
            </a:r>
            <a:r>
              <a:rPr lang="en-US" sz="2800" b="1" dirty="0" smtClean="0"/>
              <a:t>pricey</a:t>
            </a:r>
            <a:r>
              <a:rPr lang="en-US" sz="2800" b="1" dirty="0" smtClean="0"/>
              <a:t>.</a:t>
            </a:r>
          </a:p>
          <a:p>
            <a:pPr eaLnBrk="1" hangingPunct="1"/>
            <a:r>
              <a:rPr lang="en-US" sz="2800" b="1" dirty="0" smtClean="0"/>
              <a:t>Check with your carrier to determine fees per phone call/text.</a:t>
            </a:r>
          </a:p>
          <a:p>
            <a:pPr eaLnBrk="1" hangingPunct="1"/>
            <a:r>
              <a:rPr lang="en-US" sz="2800" b="1" dirty="0" smtClean="0"/>
              <a:t>Decide how/when you will get in contact.</a:t>
            </a:r>
          </a:p>
          <a:p>
            <a:pPr eaLnBrk="1" hangingPunct="1"/>
            <a:r>
              <a:rPr lang="en-US" sz="2800" b="1" dirty="0" smtClean="0"/>
              <a:t>I will give you my cell phone # in the event of an emergency.</a:t>
            </a:r>
          </a:p>
        </p:txBody>
      </p:sp>
      <p:pic>
        <p:nvPicPr>
          <p:cNvPr id="22532" name="Picture 2" descr="http://www.new-cell-phones.org/wp-content/uploads/2008/10/nokia2600cellphone.jpg"/>
          <p:cNvPicPr>
            <a:picLocks noChangeAspect="1" noChangeArrowheads="1"/>
          </p:cNvPicPr>
          <p:nvPr/>
        </p:nvPicPr>
        <p:blipFill>
          <a:blip r:embed="rId2" cstate="print"/>
          <a:srcRect/>
          <a:stretch>
            <a:fillRect/>
          </a:stretch>
        </p:blipFill>
        <p:spPr bwMode="auto">
          <a:xfrm>
            <a:off x="3429000" y="3810000"/>
            <a:ext cx="4572000" cy="30575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i="1" smtClean="0"/>
              <a:t>Pour s’inscrire </a:t>
            </a:r>
            <a:r>
              <a:rPr lang="en-US" sz="2800" smtClean="0"/>
              <a:t>(To register)</a:t>
            </a:r>
            <a:endParaRPr lang="en-US" smtClean="0"/>
          </a:p>
        </p:txBody>
      </p:sp>
      <p:sp>
        <p:nvSpPr>
          <p:cNvPr id="6" name="Content Placeholder 5"/>
          <p:cNvSpPr>
            <a:spLocks noGrp="1"/>
          </p:cNvSpPr>
          <p:nvPr>
            <p:ph idx="1"/>
          </p:nvPr>
        </p:nvSpPr>
        <p:spPr/>
        <p:txBody>
          <a:bodyPr/>
          <a:lstStyle/>
          <a:p>
            <a:r>
              <a:rPr lang="en-US" dirty="0" smtClean="0"/>
              <a:t>Registration is done online through </a:t>
            </a:r>
            <a:r>
              <a:rPr lang="en-US" dirty="0" err="1" smtClean="0"/>
              <a:t>Prométour’s</a:t>
            </a:r>
            <a:r>
              <a:rPr lang="en-US" dirty="0" smtClean="0"/>
              <a:t> website.</a:t>
            </a:r>
          </a:p>
          <a:p>
            <a:r>
              <a:rPr lang="en-US" dirty="0" smtClean="0"/>
              <a:t>I </a:t>
            </a:r>
            <a:r>
              <a:rPr lang="en-US" dirty="0" smtClean="0"/>
              <a:t>will be sending you an email with more information and specifics to register such as logon and password information</a:t>
            </a:r>
            <a:r>
              <a:rPr lang="en-US" dirty="0" smtClean="0"/>
              <a:t>.</a:t>
            </a:r>
          </a:p>
          <a:p>
            <a:r>
              <a:rPr lang="en-US" dirty="0" smtClean="0"/>
              <a:t>Priority of registrations:</a:t>
            </a:r>
          </a:p>
          <a:p>
            <a:pPr lvl="1"/>
            <a:r>
              <a:rPr lang="en-US" dirty="0" smtClean="0"/>
              <a:t>Juniors</a:t>
            </a:r>
          </a:p>
          <a:p>
            <a:pPr lvl="1"/>
            <a:r>
              <a:rPr lang="en-US" dirty="0" smtClean="0"/>
              <a:t>Sophomores</a:t>
            </a:r>
          </a:p>
          <a:p>
            <a:pPr lvl="1"/>
            <a:r>
              <a:rPr lang="en-US" dirty="0" smtClean="0"/>
              <a:t>Freshman</a:t>
            </a:r>
            <a:endParaRPr lang="fr-FR"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smtClean="0"/>
              <a:t>Q: What if there is bad weather the day of departure?</a:t>
            </a:r>
          </a:p>
          <a:p>
            <a:pPr eaLnBrk="1" hangingPunct="1"/>
            <a:endParaRPr lang="en-US" b="1" smtClean="0"/>
          </a:p>
          <a:p>
            <a:pPr eaLnBrk="1" hangingPunct="1"/>
            <a:r>
              <a:rPr lang="en-US" b="1" smtClean="0"/>
              <a:t>A: </a:t>
            </a:r>
            <a:r>
              <a:rPr lang="en-US" b="1" i="1" smtClean="0"/>
              <a:t>We will be closely monitoring the weather in the days leading up to the trip. All updates and communication will be done via email. If weather threatens the day of departure, we would delay our departure time accordingly. </a:t>
            </a:r>
            <a:endParaRPr lang="en-US" b="1" smtClean="0"/>
          </a:p>
          <a:p>
            <a:pPr eaLnBrk="1" hangingPunct="1"/>
            <a:endParaRPr lang="en-US" b="1" smtClean="0"/>
          </a:p>
          <a:p>
            <a:pPr eaLnBrk="1" hangingPunct="1"/>
            <a:endParaRPr lang="en-US" b="1" smtClean="0"/>
          </a:p>
          <a:p>
            <a:pPr eaLnBrk="1" hangingPunct="1"/>
            <a:endParaRPr lang="en-US" b="1"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smtClean="0"/>
              <a:t>Q: What if there is bad weather the day students return?</a:t>
            </a:r>
          </a:p>
          <a:p>
            <a:pPr eaLnBrk="1" hangingPunct="1"/>
            <a:endParaRPr lang="en-US" b="1" smtClean="0"/>
          </a:p>
          <a:p>
            <a:pPr eaLnBrk="1" hangingPunct="1"/>
            <a:r>
              <a:rPr lang="en-US" b="1" smtClean="0"/>
              <a:t>A: </a:t>
            </a:r>
            <a:r>
              <a:rPr lang="en-US" b="1" i="1" smtClean="0"/>
              <a:t>We will be in contact with the tour company and bus company to determine the best course of action. We would either leave early or delay the departure time from Québec.</a:t>
            </a:r>
            <a:endParaRPr lang="en-US" b="1" smtClean="0"/>
          </a:p>
          <a:p>
            <a:pPr eaLnBrk="1" hangingPunct="1"/>
            <a:endParaRPr lang="en-US" b="1" smtClean="0"/>
          </a:p>
          <a:p>
            <a:pPr eaLnBrk="1" hangingPunct="1"/>
            <a:endParaRPr lang="en-US" b="1" smtClean="0"/>
          </a:p>
          <a:p>
            <a:pPr eaLnBrk="1" hangingPunct="1"/>
            <a:endParaRPr lang="en-US" b="1"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dirty="0" smtClean="0"/>
              <a:t>Q: What if my child gets sick or hurt?</a:t>
            </a:r>
          </a:p>
          <a:p>
            <a:pPr eaLnBrk="1" hangingPunct="1"/>
            <a:endParaRPr lang="en-US" b="1" dirty="0" smtClean="0"/>
          </a:p>
          <a:p>
            <a:pPr eaLnBrk="1" hangingPunct="1"/>
            <a:r>
              <a:rPr lang="en-US" b="1" dirty="0" smtClean="0"/>
              <a:t>A: </a:t>
            </a:r>
            <a:r>
              <a:rPr lang="en-US" b="1" i="1" dirty="0" smtClean="0"/>
              <a:t>The chaperones will first contact the parent to discuss the situation and decide a course of action together. </a:t>
            </a:r>
            <a:r>
              <a:rPr lang="en-US" b="1" i="1" dirty="0" err="1" smtClean="0"/>
              <a:t>Prométour</a:t>
            </a:r>
            <a:r>
              <a:rPr lang="en-US" b="1" i="1" dirty="0" smtClean="0"/>
              <a:t> has an on-call doctor in the event a student needs to be seen. In emergencies, we would certainly call 911 and seek medical attention immediately.</a:t>
            </a:r>
            <a:endParaRPr lang="en-US" b="1" dirty="0" smtClean="0"/>
          </a:p>
          <a:p>
            <a:pPr eaLnBrk="1" hangingPunct="1"/>
            <a:endParaRPr lang="en-US" b="1" dirty="0" smtClean="0"/>
          </a:p>
          <a:p>
            <a:pPr eaLnBrk="1" hangingPunct="1"/>
            <a:endParaRPr lang="en-US" b="1" dirty="0" smtClean="0"/>
          </a:p>
          <a:p>
            <a:pPr eaLnBrk="1" hangingPunct="1"/>
            <a:endParaRPr lang="en-US" b="1"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smtClean="0"/>
              <a:t>Q: What if my child takes a regular medication ?</a:t>
            </a:r>
          </a:p>
          <a:p>
            <a:pPr eaLnBrk="1" hangingPunct="1"/>
            <a:endParaRPr lang="en-US" b="1" smtClean="0"/>
          </a:p>
          <a:p>
            <a:pPr eaLnBrk="1" hangingPunct="1"/>
            <a:r>
              <a:rPr lang="en-US" sz="2800" b="1" smtClean="0"/>
              <a:t>A: </a:t>
            </a:r>
            <a:r>
              <a:rPr lang="en-US" sz="2800" b="1" i="1" smtClean="0"/>
              <a:t>Students who take a regular prescription medication are required to complete a Medical Authorization form for each medication. The parent shall then provide the chaperone with enough medication for the trip. The chaperone will then dispense it to the student as prescribed.</a:t>
            </a:r>
            <a:endParaRPr lang="en-US" sz="2800" b="1" smtClean="0"/>
          </a:p>
          <a:p>
            <a:pPr eaLnBrk="1" hangingPunct="1"/>
            <a:endParaRPr lang="en-US" b="1" smtClean="0"/>
          </a:p>
          <a:p>
            <a:pPr eaLnBrk="1" hangingPunct="1"/>
            <a:endParaRPr lang="en-US" b="1" smtClean="0"/>
          </a:p>
          <a:p>
            <a:pPr eaLnBrk="1" hangingPunct="1"/>
            <a:endParaRPr lang="en-US" b="1"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fr-FR" b="1" i="1" dirty="0" smtClean="0"/>
              <a:t>Les accompagnateurs </a:t>
            </a:r>
            <a:r>
              <a:rPr lang="fr-FR" sz="2800" dirty="0" smtClean="0"/>
              <a:t>(</a:t>
            </a:r>
            <a:r>
              <a:rPr lang="fr-FR" sz="2800" dirty="0" err="1" smtClean="0"/>
              <a:t>Chaperones</a:t>
            </a:r>
            <a:r>
              <a:rPr lang="fr-FR" sz="2800" dirty="0" smtClean="0"/>
              <a:t>)</a:t>
            </a:r>
            <a:endParaRPr lang="fr-FR" dirty="0"/>
          </a:p>
        </p:txBody>
      </p:sp>
      <p:sp>
        <p:nvSpPr>
          <p:cNvPr id="3" name="Content Placeholder 2"/>
          <p:cNvSpPr>
            <a:spLocks noGrp="1"/>
          </p:cNvSpPr>
          <p:nvPr>
            <p:ph idx="1"/>
          </p:nvPr>
        </p:nvSpPr>
        <p:spPr>
          <a:xfrm>
            <a:off x="457200" y="1219200"/>
            <a:ext cx="8229600" cy="4525963"/>
          </a:xfrm>
        </p:spPr>
        <p:txBody>
          <a:bodyPr/>
          <a:lstStyle/>
          <a:p>
            <a:pPr eaLnBrk="1" hangingPunct="1"/>
            <a:r>
              <a:rPr lang="en-US" dirty="0" smtClean="0"/>
              <a:t>M. </a:t>
            </a:r>
            <a:r>
              <a:rPr lang="en-US" dirty="0" err="1" smtClean="0"/>
              <a:t>Édouard</a:t>
            </a:r>
            <a:r>
              <a:rPr lang="en-US" dirty="0" smtClean="0"/>
              <a:t> A. Smith </a:t>
            </a:r>
          </a:p>
          <a:p>
            <a:pPr algn="ctr" eaLnBrk="1" hangingPunct="1">
              <a:buFontTx/>
              <a:buNone/>
            </a:pPr>
            <a:r>
              <a:rPr lang="en-US" sz="2000" dirty="0" smtClean="0">
                <a:hlinkClick r:id="rId2"/>
              </a:rPr>
              <a:t>edsmith@region9ps.org</a:t>
            </a:r>
            <a:endParaRPr lang="en-US" sz="2000" dirty="0" smtClean="0"/>
          </a:p>
          <a:p>
            <a:pPr eaLnBrk="1" hangingPunct="1"/>
            <a:r>
              <a:rPr lang="en-US" dirty="0" err="1" smtClean="0"/>
              <a:t>Mme</a:t>
            </a:r>
            <a:r>
              <a:rPr lang="en-US" dirty="0" smtClean="0"/>
              <a:t> Sandra </a:t>
            </a:r>
            <a:r>
              <a:rPr lang="en-US" dirty="0" err="1" smtClean="0"/>
              <a:t>VanAusdal</a:t>
            </a:r>
            <a:endParaRPr lang="en-US" dirty="0" smtClean="0"/>
          </a:p>
          <a:p>
            <a:pPr algn="ctr" eaLnBrk="1" hangingPunct="1">
              <a:buFontTx/>
              <a:buNone/>
            </a:pPr>
            <a:r>
              <a:rPr lang="en-US" sz="2000" dirty="0" smtClean="0">
                <a:hlinkClick r:id="rId3"/>
              </a:rPr>
              <a:t>svanausdal@region9ps.org</a:t>
            </a:r>
            <a:endParaRPr lang="en-US" sz="2000" dirty="0" smtClean="0"/>
          </a:p>
          <a:p>
            <a:pPr eaLnBrk="1" hangingPunct="1"/>
            <a:r>
              <a:rPr lang="en-US" dirty="0" smtClean="0"/>
              <a:t>+ 3 others to be determined</a:t>
            </a:r>
            <a:endParaRPr lang="en-US" dirty="0" smtClean="0"/>
          </a:p>
        </p:txBody>
      </p:sp>
      <p:pic>
        <p:nvPicPr>
          <p:cNvPr id="6148" name="Picture 2" descr="http://leseclairsdequebec.com/wp-content/uploads/2008/06/bonhomme-carnaval.png"/>
          <p:cNvPicPr>
            <a:picLocks noChangeAspect="1" noChangeArrowheads="1"/>
          </p:cNvPicPr>
          <p:nvPr/>
        </p:nvPicPr>
        <p:blipFill>
          <a:blip r:embed="rId4" cstate="print"/>
          <a:srcRect/>
          <a:stretch>
            <a:fillRect/>
          </a:stretch>
        </p:blipFill>
        <p:spPr bwMode="auto">
          <a:xfrm>
            <a:off x="2438400" y="3857625"/>
            <a:ext cx="4171950" cy="27717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smtClean="0"/>
              <a:t>Q: What if there is a discipline problem on the trip?</a:t>
            </a:r>
          </a:p>
          <a:p>
            <a:pPr eaLnBrk="1" hangingPunct="1"/>
            <a:endParaRPr lang="en-US" b="1" smtClean="0"/>
          </a:p>
          <a:p>
            <a:pPr eaLnBrk="1" hangingPunct="1"/>
            <a:r>
              <a:rPr lang="en-US" b="1" smtClean="0"/>
              <a:t>A: </a:t>
            </a:r>
            <a:r>
              <a:rPr lang="en-US" b="1" i="1" smtClean="0"/>
              <a:t>In the event of a serious discipline issue, the chaperone will contact the principal and student’s dean to inform them of the situation. Depending on the type of discipline problem, an appropriate course of action will be followed.</a:t>
            </a:r>
            <a:endParaRPr lang="en-US" b="1" smtClean="0"/>
          </a:p>
          <a:p>
            <a:pPr eaLnBrk="1" hangingPunct="1"/>
            <a:endParaRPr lang="en-US" b="1" smtClean="0"/>
          </a:p>
          <a:p>
            <a:pPr eaLnBrk="1" hangingPunct="1"/>
            <a:endParaRPr lang="en-US" b="1" smtClean="0"/>
          </a:p>
          <a:p>
            <a:pPr eaLnBrk="1" hangingPunct="1"/>
            <a:endParaRPr lang="en-US" b="1"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b="1" i="1" smtClean="0"/>
              <a:t>Et si…? </a:t>
            </a:r>
            <a:r>
              <a:rPr lang="en-US" sz="3600" smtClean="0"/>
              <a:t>(What if…?)</a:t>
            </a:r>
            <a:endParaRPr lang="en-US" b="1" i="1" smtClean="0"/>
          </a:p>
        </p:txBody>
      </p:sp>
      <p:sp>
        <p:nvSpPr>
          <p:cNvPr id="14339" name="Rectangle 3"/>
          <p:cNvSpPr>
            <a:spLocks noGrp="1" noChangeArrowheads="1"/>
          </p:cNvSpPr>
          <p:nvPr>
            <p:ph type="body" idx="1"/>
          </p:nvPr>
        </p:nvSpPr>
        <p:spPr/>
        <p:txBody>
          <a:bodyPr/>
          <a:lstStyle/>
          <a:p>
            <a:pPr eaLnBrk="1" hangingPunct="1"/>
            <a:r>
              <a:rPr lang="en-US" b="1" smtClean="0"/>
              <a:t>Q: What happens if you are delayed coming back?</a:t>
            </a:r>
          </a:p>
          <a:p>
            <a:pPr eaLnBrk="1" hangingPunct="1"/>
            <a:endParaRPr lang="en-US" b="1" smtClean="0"/>
          </a:p>
          <a:p>
            <a:pPr eaLnBrk="1" hangingPunct="1"/>
            <a:r>
              <a:rPr lang="en-US" b="1" smtClean="0"/>
              <a:t>A: </a:t>
            </a:r>
            <a:r>
              <a:rPr lang="en-US" b="1" i="1" smtClean="0"/>
              <a:t>I will send text a message to parents via their cell phones to alert them of any delay or our arrival.</a:t>
            </a:r>
            <a:endParaRPr lang="en-US" b="1" smtClean="0"/>
          </a:p>
          <a:p>
            <a:pPr eaLnBrk="1" hangingPunct="1"/>
            <a:endParaRPr lang="en-US" b="1" smtClean="0"/>
          </a:p>
          <a:p>
            <a:pPr eaLnBrk="1" hangingPunct="1"/>
            <a:endParaRPr lang="en-US" b="1" smtClean="0"/>
          </a:p>
          <a:p>
            <a:pPr eaLnBrk="1" hangingPunct="1"/>
            <a:endParaRPr lang="en-US" b="1"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Questions?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smtClean="0"/>
              <a:t>Pour plus </a:t>
            </a:r>
            <a:r>
              <a:rPr lang="en-US" dirty="0" err="1" smtClean="0"/>
              <a:t>d’informations</a:t>
            </a:r>
            <a:r>
              <a:rPr lang="en-US" dirty="0" smtClean="0"/>
              <a:t>…</a:t>
            </a:r>
          </a:p>
        </p:txBody>
      </p:sp>
      <p:sp>
        <p:nvSpPr>
          <p:cNvPr id="2" name="Content Placeholder 1"/>
          <p:cNvSpPr>
            <a:spLocks noGrp="1"/>
          </p:cNvSpPr>
          <p:nvPr>
            <p:ph idx="1"/>
          </p:nvPr>
        </p:nvSpPr>
        <p:spPr>
          <a:xfrm>
            <a:off x="228600" y="1600200"/>
            <a:ext cx="8763000" cy="4525963"/>
          </a:xfrm>
        </p:spPr>
        <p:txBody>
          <a:bodyPr/>
          <a:lstStyle/>
          <a:p>
            <a:pPr marL="0" indent="0">
              <a:buNone/>
            </a:pPr>
            <a:endParaRPr lang="fr-FR" dirty="0" smtClean="0"/>
          </a:p>
          <a:p>
            <a:r>
              <a:rPr lang="fr-FR" dirty="0" smtClean="0"/>
              <a:t>Consultez notre wiki!</a:t>
            </a:r>
          </a:p>
          <a:p>
            <a:r>
              <a:rPr lang="fr-FR" dirty="0">
                <a:hlinkClick r:id="rId2"/>
              </a:rPr>
              <a:t>http://jbhsfrenchdepartment.wikispaces.com</a:t>
            </a:r>
            <a:r>
              <a:rPr lang="fr-FR" dirty="0" smtClean="0">
                <a:hlinkClick r:id="rId2"/>
              </a:rPr>
              <a:t>/</a:t>
            </a:r>
            <a:endParaRPr lang="fr-FR" sz="5400" dirty="0"/>
          </a:p>
        </p:txBody>
      </p:sp>
      <p:pic>
        <p:nvPicPr>
          <p:cNvPr id="3076" name="Picture 4" descr="http://t1.gstatic.com/images?q=tbn:ANd9GcTnUgwvQ4emnY2JUeaufzlaBTMgzIPZM59_RNMO2eFXx_OjrtSQk8o27dC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837523"/>
            <a:ext cx="2667000" cy="753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7558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b="1" i="1" smtClean="0"/>
              <a:t>Objectif du voyage</a:t>
            </a:r>
            <a:r>
              <a:rPr lang="en-US" sz="3200" b="1" i="1" smtClean="0"/>
              <a:t> </a:t>
            </a:r>
            <a:r>
              <a:rPr lang="en-US" sz="3200" smtClean="0"/>
              <a:t>(Trip objective)</a:t>
            </a:r>
            <a:endParaRPr lang="en-US" b="1" i="1" smtClean="0"/>
          </a:p>
        </p:txBody>
      </p:sp>
      <p:sp>
        <p:nvSpPr>
          <p:cNvPr id="3075" name="Rectangle 3"/>
          <p:cNvSpPr>
            <a:spLocks noGrp="1" noChangeArrowheads="1"/>
          </p:cNvSpPr>
          <p:nvPr>
            <p:ph type="body" idx="1"/>
          </p:nvPr>
        </p:nvSpPr>
        <p:spPr/>
        <p:txBody>
          <a:bodyPr/>
          <a:lstStyle/>
          <a:p>
            <a:pPr eaLnBrk="1" hangingPunct="1"/>
            <a:r>
              <a:rPr lang="en-US" b="1" dirty="0" smtClean="0"/>
              <a:t>First immersion trip to a French speaking part of the world</a:t>
            </a:r>
          </a:p>
          <a:p>
            <a:pPr eaLnBrk="1" hangingPunct="1"/>
            <a:r>
              <a:rPr lang="en-US" b="1" dirty="0" smtClean="0"/>
              <a:t>Learn about the </a:t>
            </a:r>
            <a:r>
              <a:rPr lang="en-US" b="1" dirty="0" smtClean="0"/>
              <a:t>history </a:t>
            </a:r>
            <a:r>
              <a:rPr lang="en-US" b="1" dirty="0" smtClean="0"/>
              <a:t>and </a:t>
            </a:r>
            <a:r>
              <a:rPr lang="en-US" b="1" dirty="0" smtClean="0"/>
              <a:t>culture </a:t>
            </a:r>
            <a:r>
              <a:rPr lang="en-US" b="1" dirty="0" smtClean="0"/>
              <a:t>of </a:t>
            </a:r>
            <a:r>
              <a:rPr lang="en-US" b="1" i="1" dirty="0" smtClean="0"/>
              <a:t>La Belle </a:t>
            </a:r>
            <a:r>
              <a:rPr lang="en-US" b="1" i="1" dirty="0" smtClean="0"/>
              <a:t>Province</a:t>
            </a:r>
            <a:endParaRPr lang="en-US" b="1" i="1" dirty="0" smtClean="0"/>
          </a:p>
          <a:p>
            <a:pPr eaLnBrk="1" hangingPunct="1"/>
            <a:r>
              <a:rPr lang="en-US" b="1" dirty="0" smtClean="0"/>
              <a:t>Experience typical winter time activities of the target culture including the </a:t>
            </a:r>
            <a:r>
              <a:rPr lang="en-US" b="1" i="1" dirty="0" err="1" smtClean="0"/>
              <a:t>Carnaval</a:t>
            </a:r>
            <a:r>
              <a:rPr lang="en-US" b="1" i="1" dirty="0" smtClean="0"/>
              <a:t> </a:t>
            </a:r>
            <a:r>
              <a:rPr lang="en-US" b="1" i="1" dirty="0" err="1" smtClean="0"/>
              <a:t>d’hiver</a:t>
            </a:r>
            <a:r>
              <a:rPr lang="en-US" b="1" i="1" dirty="0" smtClean="0"/>
              <a:t>!</a:t>
            </a:r>
            <a:endParaRPr lang="en-US" b="1"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i="1" smtClean="0"/>
              <a:t>Le voyage en gros </a:t>
            </a:r>
            <a:r>
              <a:rPr lang="en-US" sz="2400" smtClean="0"/>
              <a:t>(Overview of the trip)</a:t>
            </a:r>
            <a:endParaRPr lang="en-US" b="1" i="1" smtClean="0"/>
          </a:p>
        </p:txBody>
      </p:sp>
      <p:sp>
        <p:nvSpPr>
          <p:cNvPr id="3075" name="Rectangle 3"/>
          <p:cNvSpPr>
            <a:spLocks noGrp="1" noChangeArrowheads="1"/>
          </p:cNvSpPr>
          <p:nvPr>
            <p:ph type="body" idx="1"/>
          </p:nvPr>
        </p:nvSpPr>
        <p:spPr>
          <a:xfrm>
            <a:off x="457200" y="1219200"/>
            <a:ext cx="8229600" cy="4525963"/>
          </a:xfrm>
        </p:spPr>
        <p:txBody>
          <a:bodyPr/>
          <a:lstStyle/>
          <a:p>
            <a:pPr eaLnBrk="1" hangingPunct="1"/>
            <a:r>
              <a:rPr lang="en-US" sz="2800" b="1" dirty="0" smtClean="0"/>
              <a:t>Dates:</a:t>
            </a:r>
          </a:p>
          <a:p>
            <a:pPr lvl="1" eaLnBrk="1" hangingPunct="1"/>
            <a:r>
              <a:rPr lang="en-US" sz="2400" b="1" dirty="0" smtClean="0"/>
              <a:t>Departure – </a:t>
            </a:r>
            <a:r>
              <a:rPr lang="en-US" sz="2400" b="1" dirty="0" smtClean="0"/>
              <a:t>Friday, </a:t>
            </a:r>
            <a:r>
              <a:rPr lang="en-US" sz="2400" b="1" dirty="0" smtClean="0"/>
              <a:t>February </a:t>
            </a:r>
            <a:r>
              <a:rPr lang="en-US" sz="2400" b="1" dirty="0" smtClean="0"/>
              <a:t>13</a:t>
            </a:r>
            <a:endParaRPr lang="en-US" sz="2400" b="1" dirty="0" smtClean="0"/>
          </a:p>
          <a:p>
            <a:pPr lvl="2" eaLnBrk="1" hangingPunct="1"/>
            <a:r>
              <a:rPr lang="en-US" sz="2000" b="1" dirty="0" smtClean="0"/>
              <a:t> (6:00am – 6:30am)</a:t>
            </a:r>
          </a:p>
          <a:p>
            <a:pPr lvl="2" eaLnBrk="1" hangingPunct="1"/>
            <a:r>
              <a:rPr lang="en-US" sz="2000" b="1" dirty="0" smtClean="0"/>
              <a:t>Depart in a Coach Bus (Premier </a:t>
            </a:r>
            <a:r>
              <a:rPr lang="en-US" sz="2000" b="1" dirty="0" smtClean="0"/>
              <a:t>Limousine)</a:t>
            </a:r>
            <a:endParaRPr lang="en-US" sz="2000" b="1" dirty="0" smtClean="0"/>
          </a:p>
          <a:p>
            <a:pPr lvl="2" eaLnBrk="1" hangingPunct="1"/>
            <a:r>
              <a:rPr lang="en-US" sz="2000" b="1" dirty="0" smtClean="0"/>
              <a:t>Travel time = Approx. 8 hours</a:t>
            </a:r>
          </a:p>
          <a:p>
            <a:pPr lvl="2" eaLnBrk="1" hangingPunct="1"/>
            <a:r>
              <a:rPr lang="en-US" sz="2000" b="1" dirty="0" smtClean="0"/>
              <a:t>Location = Front of School</a:t>
            </a:r>
          </a:p>
          <a:p>
            <a:pPr lvl="1" eaLnBrk="1" hangingPunct="1"/>
            <a:r>
              <a:rPr lang="en-US" sz="2400" b="1" dirty="0" smtClean="0"/>
              <a:t>Return – </a:t>
            </a:r>
            <a:r>
              <a:rPr lang="en-US" sz="2400" b="1" dirty="0" smtClean="0"/>
              <a:t>Monday, </a:t>
            </a:r>
            <a:r>
              <a:rPr lang="en-US" sz="2400" b="1" dirty="0" smtClean="0"/>
              <a:t>February </a:t>
            </a:r>
            <a:r>
              <a:rPr lang="en-US" sz="2400" b="1" dirty="0" smtClean="0"/>
              <a:t>16</a:t>
            </a:r>
            <a:endParaRPr lang="en-US" sz="2400" b="1" dirty="0" smtClean="0"/>
          </a:p>
          <a:p>
            <a:pPr lvl="2" eaLnBrk="1" hangingPunct="1"/>
            <a:r>
              <a:rPr lang="en-US" sz="2000" b="1" dirty="0" smtClean="0"/>
              <a:t>(9:</a:t>
            </a:r>
            <a:r>
              <a:rPr lang="en-US" sz="2000" b="1" dirty="0" smtClean="0"/>
              <a:t>00 pm – </a:t>
            </a:r>
            <a:r>
              <a:rPr lang="en-US" sz="2000" b="1" dirty="0" smtClean="0"/>
              <a:t>10:</a:t>
            </a:r>
            <a:r>
              <a:rPr lang="en-US" sz="2000" b="1" dirty="0" smtClean="0"/>
              <a:t>00 pm)</a:t>
            </a:r>
          </a:p>
          <a:p>
            <a:pPr lvl="2" eaLnBrk="1" hangingPunct="1"/>
            <a:r>
              <a:rPr lang="en-US" sz="2000" b="1" dirty="0" smtClean="0"/>
              <a:t>Depart in a Coach Bus (Premier Limo)</a:t>
            </a:r>
          </a:p>
          <a:p>
            <a:pPr lvl="2" eaLnBrk="1" hangingPunct="1"/>
            <a:r>
              <a:rPr lang="en-US" sz="2000" b="1" dirty="0" smtClean="0"/>
              <a:t>Travel time = Approx. 8 hours</a:t>
            </a:r>
          </a:p>
          <a:p>
            <a:pPr lvl="2" eaLnBrk="1" hangingPunct="1"/>
            <a:r>
              <a:rPr lang="en-US" sz="2000" b="1" dirty="0" smtClean="0"/>
              <a:t>Location = Front of School</a:t>
            </a:r>
          </a:p>
          <a:p>
            <a:pPr eaLnBrk="1" hangingPunct="1"/>
            <a:r>
              <a:rPr lang="en-US" sz="2400" b="1" dirty="0" smtClean="0"/>
              <a:t>Please note: All students are required to attend school on the days immediately preceding and following the trip.</a:t>
            </a:r>
          </a:p>
          <a:p>
            <a:pPr eaLnBrk="1" hangingPunct="1">
              <a:buFontTx/>
              <a:buNone/>
            </a:pPr>
            <a:endParaRPr lang="en-US" sz="2000" b="1" dirty="0" smtClean="0"/>
          </a:p>
          <a:p>
            <a:pPr lvl="1" eaLnBrk="1" hangingPunct="1"/>
            <a:endParaRPr lang="en-US" sz="2400" b="1"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additive="base">
                                        <p:cTn id="25"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5">
                                            <p:txEl>
                                              <p:pRg st="4" end="4"/>
                                            </p:txEl>
                                          </p:spTgt>
                                        </p:tgtEl>
                                        <p:attrNameLst>
                                          <p:attrName>style.visibility</p:attrName>
                                        </p:attrNameLst>
                                      </p:cBhvr>
                                      <p:to>
                                        <p:strVal val="visible"/>
                                      </p:to>
                                    </p:set>
                                    <p:anim calcmode="lin" valueType="num">
                                      <p:cBhvr additive="base">
                                        <p:cTn id="31"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75">
                                            <p:txEl>
                                              <p:pRg st="5" end="5"/>
                                            </p:txEl>
                                          </p:spTgt>
                                        </p:tgtEl>
                                        <p:attrNameLst>
                                          <p:attrName>style.visibility</p:attrName>
                                        </p:attrNameLst>
                                      </p:cBhvr>
                                      <p:to>
                                        <p:strVal val="visible"/>
                                      </p:to>
                                    </p:set>
                                    <p:anim calcmode="lin" valueType="num">
                                      <p:cBhvr additive="base">
                                        <p:cTn id="37" dur="500" fill="hold"/>
                                        <p:tgtEl>
                                          <p:spTgt spid="307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7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75">
                                            <p:txEl>
                                              <p:pRg st="6" end="6"/>
                                            </p:txEl>
                                          </p:spTgt>
                                        </p:tgtEl>
                                        <p:attrNameLst>
                                          <p:attrName>style.visibility</p:attrName>
                                        </p:attrNameLst>
                                      </p:cBhvr>
                                      <p:to>
                                        <p:strVal val="visible"/>
                                      </p:to>
                                    </p:set>
                                    <p:anim calcmode="lin" valueType="num">
                                      <p:cBhvr additive="base">
                                        <p:cTn id="43" dur="500" fill="hold"/>
                                        <p:tgtEl>
                                          <p:spTgt spid="307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7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075">
                                            <p:txEl>
                                              <p:pRg st="7" end="7"/>
                                            </p:txEl>
                                          </p:spTgt>
                                        </p:tgtEl>
                                        <p:attrNameLst>
                                          <p:attrName>style.visibility</p:attrName>
                                        </p:attrNameLst>
                                      </p:cBhvr>
                                      <p:to>
                                        <p:strVal val="visible"/>
                                      </p:to>
                                    </p:set>
                                    <p:anim calcmode="lin" valueType="num">
                                      <p:cBhvr additive="base">
                                        <p:cTn id="49" dur="500" fill="hold"/>
                                        <p:tgtEl>
                                          <p:spTgt spid="307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07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075">
                                            <p:txEl>
                                              <p:pRg st="8" end="8"/>
                                            </p:txEl>
                                          </p:spTgt>
                                        </p:tgtEl>
                                        <p:attrNameLst>
                                          <p:attrName>style.visibility</p:attrName>
                                        </p:attrNameLst>
                                      </p:cBhvr>
                                      <p:to>
                                        <p:strVal val="visible"/>
                                      </p:to>
                                    </p:set>
                                    <p:anim calcmode="lin" valueType="num">
                                      <p:cBhvr additive="base">
                                        <p:cTn id="55" dur="500" fill="hold"/>
                                        <p:tgtEl>
                                          <p:spTgt spid="307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07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075">
                                            <p:txEl>
                                              <p:pRg st="9" end="9"/>
                                            </p:txEl>
                                          </p:spTgt>
                                        </p:tgtEl>
                                        <p:attrNameLst>
                                          <p:attrName>style.visibility</p:attrName>
                                        </p:attrNameLst>
                                      </p:cBhvr>
                                      <p:to>
                                        <p:strVal val="visible"/>
                                      </p:to>
                                    </p:set>
                                    <p:anim calcmode="lin" valueType="num">
                                      <p:cBhvr additive="base">
                                        <p:cTn id="61" dur="500" fill="hold"/>
                                        <p:tgtEl>
                                          <p:spTgt spid="307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075">
                                            <p:txEl>
                                              <p:pRg st="9" end="9"/>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075">
                                            <p:txEl>
                                              <p:pRg st="10" end="10"/>
                                            </p:txEl>
                                          </p:spTgt>
                                        </p:tgtEl>
                                        <p:attrNameLst>
                                          <p:attrName>style.visibility</p:attrName>
                                        </p:attrNameLst>
                                      </p:cBhvr>
                                      <p:to>
                                        <p:strVal val="visible"/>
                                      </p:to>
                                    </p:set>
                                    <p:anim calcmode="lin" valueType="num">
                                      <p:cBhvr additive="base">
                                        <p:cTn id="65" dur="500" fill="hold"/>
                                        <p:tgtEl>
                                          <p:spTgt spid="3075">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07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075">
                                            <p:txEl>
                                              <p:pRg st="11" end="11"/>
                                            </p:txEl>
                                          </p:spTgt>
                                        </p:tgtEl>
                                        <p:attrNameLst>
                                          <p:attrName>style.visibility</p:attrName>
                                        </p:attrNameLst>
                                      </p:cBhvr>
                                      <p:to>
                                        <p:strVal val="visible"/>
                                      </p:to>
                                    </p:set>
                                    <p:anim calcmode="lin" valueType="num">
                                      <p:cBhvr additive="base">
                                        <p:cTn id="71" dur="500" fill="hold"/>
                                        <p:tgtEl>
                                          <p:spTgt spid="3075">
                                            <p:txEl>
                                              <p:pRg st="11" end="1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07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i="1" smtClean="0"/>
              <a:t>L’itinéraire</a:t>
            </a:r>
            <a:r>
              <a:rPr lang="en-US" smtClean="0"/>
              <a:t> </a:t>
            </a:r>
            <a:r>
              <a:rPr lang="en-US" sz="2800" smtClean="0"/>
              <a:t>(Itinerary)</a:t>
            </a:r>
            <a:endParaRPr lang="en-US" smtClean="0"/>
          </a:p>
        </p:txBody>
      </p:sp>
      <p:sp>
        <p:nvSpPr>
          <p:cNvPr id="9219" name="Rectangle 3"/>
          <p:cNvSpPr>
            <a:spLocks noGrp="1" noChangeArrowheads="1"/>
          </p:cNvSpPr>
          <p:nvPr>
            <p:ph type="body" idx="1"/>
          </p:nvPr>
        </p:nvSpPr>
        <p:spPr>
          <a:xfrm>
            <a:off x="304800" y="1112838"/>
            <a:ext cx="8610600" cy="4525962"/>
          </a:xfrm>
        </p:spPr>
        <p:txBody>
          <a:bodyPr/>
          <a:lstStyle/>
          <a:p>
            <a:pPr eaLnBrk="1" hangingPunct="1"/>
            <a:r>
              <a:rPr lang="en-US" sz="2400" b="1" smtClean="0"/>
              <a:t>Please be sure that you have a copy of the itinerary and that your child has one too.</a:t>
            </a:r>
          </a:p>
        </p:txBody>
      </p:sp>
      <p:pic>
        <p:nvPicPr>
          <p:cNvPr id="9221" name="Picture 6"/>
          <p:cNvPicPr>
            <a:picLocks noChangeAspect="1" noChangeArrowheads="1"/>
          </p:cNvPicPr>
          <p:nvPr/>
        </p:nvPicPr>
        <p:blipFill>
          <a:blip r:embed="rId2" cstate="print"/>
          <a:srcRect/>
          <a:stretch>
            <a:fillRect/>
          </a:stretch>
        </p:blipFill>
        <p:spPr bwMode="auto">
          <a:xfrm>
            <a:off x="2962275" y="4781550"/>
            <a:ext cx="3514725" cy="2609850"/>
          </a:xfrm>
          <a:prstGeom prst="rect">
            <a:avLst/>
          </a:prstGeom>
          <a:noFill/>
          <a:ln w="9525">
            <a:noFill/>
            <a:miter lim="800000"/>
            <a:headEnd/>
            <a:tailEnd/>
          </a:ln>
        </p:spPr>
      </p:pic>
      <p:pic>
        <p:nvPicPr>
          <p:cNvPr id="2" name="Picture 1" descr="Screen Shot 2014-06-04 at 4.08.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0"/>
            <a:ext cx="9166746" cy="2971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152400"/>
            <a:ext cx="8229600" cy="1143000"/>
          </a:xfrm>
        </p:spPr>
        <p:txBody>
          <a:bodyPr/>
          <a:lstStyle/>
          <a:p>
            <a:pPr eaLnBrk="1" hangingPunct="1"/>
            <a:r>
              <a:rPr lang="en-US" b="1" i="1" dirty="0" err="1" smtClean="0"/>
              <a:t>L’itinéraire</a:t>
            </a:r>
            <a:r>
              <a:rPr lang="en-US" dirty="0" smtClean="0"/>
              <a:t> </a:t>
            </a:r>
            <a:r>
              <a:rPr lang="en-US" sz="2800" dirty="0" smtClean="0"/>
              <a:t>(Itinerary)</a:t>
            </a:r>
            <a:endParaRPr lang="en-US" dirty="0" smtClean="0"/>
          </a:p>
        </p:txBody>
      </p:sp>
      <p:pic>
        <p:nvPicPr>
          <p:cNvPr id="10244" name="Picture 3"/>
          <p:cNvPicPr>
            <a:picLocks noChangeAspect="1" noChangeArrowheads="1"/>
          </p:cNvPicPr>
          <p:nvPr/>
        </p:nvPicPr>
        <p:blipFill>
          <a:blip r:embed="rId2" cstate="print"/>
          <a:srcRect/>
          <a:stretch>
            <a:fillRect/>
          </a:stretch>
        </p:blipFill>
        <p:spPr bwMode="auto">
          <a:xfrm>
            <a:off x="2286000" y="5143500"/>
            <a:ext cx="2333625" cy="1790700"/>
          </a:xfrm>
          <a:prstGeom prst="rect">
            <a:avLst/>
          </a:prstGeom>
          <a:noFill/>
          <a:ln w="9525">
            <a:noFill/>
            <a:miter lim="800000"/>
            <a:headEnd/>
            <a:tailEnd/>
          </a:ln>
        </p:spPr>
      </p:pic>
      <p:pic>
        <p:nvPicPr>
          <p:cNvPr id="10245" name="Picture 4"/>
          <p:cNvPicPr>
            <a:picLocks noChangeAspect="1" noChangeArrowheads="1"/>
          </p:cNvPicPr>
          <p:nvPr/>
        </p:nvPicPr>
        <p:blipFill>
          <a:blip r:embed="rId3" cstate="print"/>
          <a:srcRect/>
          <a:stretch>
            <a:fillRect/>
          </a:stretch>
        </p:blipFill>
        <p:spPr bwMode="auto">
          <a:xfrm>
            <a:off x="4800600" y="5124450"/>
            <a:ext cx="2276475" cy="1885950"/>
          </a:xfrm>
          <a:prstGeom prst="rect">
            <a:avLst/>
          </a:prstGeom>
          <a:noFill/>
          <a:ln w="9525">
            <a:noFill/>
            <a:miter lim="800000"/>
            <a:headEnd/>
            <a:tailEnd/>
          </a:ln>
        </p:spPr>
      </p:pic>
      <p:pic>
        <p:nvPicPr>
          <p:cNvPr id="2" name="Picture 1" descr="Screen Shot 2014-06-04 at 4.08.4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44" y="792162"/>
            <a:ext cx="9104156" cy="442665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28600"/>
            <a:ext cx="8229600" cy="1143000"/>
          </a:xfrm>
        </p:spPr>
        <p:txBody>
          <a:bodyPr/>
          <a:lstStyle/>
          <a:p>
            <a:pPr eaLnBrk="1" hangingPunct="1"/>
            <a:r>
              <a:rPr lang="en-US" b="1" i="1" smtClean="0"/>
              <a:t>L’itinéraire</a:t>
            </a:r>
            <a:r>
              <a:rPr lang="en-US" smtClean="0"/>
              <a:t> </a:t>
            </a:r>
            <a:r>
              <a:rPr lang="en-US" sz="2800" smtClean="0"/>
              <a:t>(Itinerary)</a:t>
            </a:r>
            <a:endParaRPr lang="en-US" smtClean="0"/>
          </a:p>
        </p:txBody>
      </p:sp>
      <p:pic>
        <p:nvPicPr>
          <p:cNvPr id="11268" name="Picture 3"/>
          <p:cNvPicPr>
            <a:picLocks noChangeAspect="1" noChangeArrowheads="1"/>
          </p:cNvPicPr>
          <p:nvPr/>
        </p:nvPicPr>
        <p:blipFill>
          <a:blip r:embed="rId2" cstate="print"/>
          <a:srcRect/>
          <a:stretch>
            <a:fillRect/>
          </a:stretch>
        </p:blipFill>
        <p:spPr bwMode="auto">
          <a:xfrm>
            <a:off x="1905000" y="5334000"/>
            <a:ext cx="2849563" cy="2057400"/>
          </a:xfrm>
          <a:prstGeom prst="rect">
            <a:avLst/>
          </a:prstGeom>
          <a:noFill/>
          <a:ln w="9525">
            <a:noFill/>
            <a:miter lim="800000"/>
            <a:headEnd/>
            <a:tailEnd/>
          </a:ln>
        </p:spPr>
      </p:pic>
      <p:pic>
        <p:nvPicPr>
          <p:cNvPr id="4098" name="Picture 2" descr="http://media.weblocal.ca/r/650x500/photos/4QF-31v83U_o--/village-vacances-valcartier-valcartier-q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5086350"/>
            <a:ext cx="235267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Screen Shot 2014-06-04 at 4.09.31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15961"/>
            <a:ext cx="9144000" cy="469036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a:lstStyle/>
          <a:p>
            <a:pPr eaLnBrk="1" hangingPunct="1"/>
            <a:r>
              <a:rPr lang="en-US" b="1" i="1" smtClean="0"/>
              <a:t>L’itinéraire</a:t>
            </a:r>
            <a:r>
              <a:rPr lang="en-US" smtClean="0"/>
              <a:t> </a:t>
            </a:r>
            <a:r>
              <a:rPr lang="en-US" sz="2800" smtClean="0"/>
              <a:t>(Itinerary)</a:t>
            </a:r>
            <a:endParaRPr lang="en-US" smtClean="0"/>
          </a:p>
        </p:txBody>
      </p:sp>
      <p:pic>
        <p:nvPicPr>
          <p:cNvPr id="12292" name="Picture 3"/>
          <p:cNvPicPr>
            <a:picLocks noChangeAspect="1" noChangeArrowheads="1"/>
          </p:cNvPicPr>
          <p:nvPr/>
        </p:nvPicPr>
        <p:blipFill>
          <a:blip r:embed="rId2" cstate="print"/>
          <a:srcRect/>
          <a:stretch>
            <a:fillRect/>
          </a:stretch>
        </p:blipFill>
        <p:spPr bwMode="auto">
          <a:xfrm>
            <a:off x="1981200" y="3159125"/>
            <a:ext cx="5181600" cy="3927475"/>
          </a:xfrm>
          <a:prstGeom prst="rect">
            <a:avLst/>
          </a:prstGeom>
          <a:noFill/>
          <a:ln w="9525">
            <a:noFill/>
            <a:miter lim="800000"/>
            <a:headEnd/>
            <a:tailEnd/>
          </a:ln>
        </p:spPr>
      </p:pic>
      <p:pic>
        <p:nvPicPr>
          <p:cNvPr id="3" name="Picture 2" descr="Screen Shot 2014-06-04 at 4.10.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86" y="944562"/>
            <a:ext cx="9109114" cy="2399474"/>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1355</TotalTime>
  <Words>1218</Words>
  <Application>Microsoft Macintosh PowerPoint</Application>
  <PresentationFormat>On-screen Show (4:3)</PresentationFormat>
  <Paragraphs>147</Paragraphs>
  <Slides>33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Default Design</vt:lpstr>
      <vt:lpstr>Acrobat Document</vt:lpstr>
      <vt:lpstr>Voyage à Québec February 13 – 16, 2015</vt:lpstr>
      <vt:lpstr>Bienvenue!</vt:lpstr>
      <vt:lpstr>Les accompagnateurs (Chaperones)</vt:lpstr>
      <vt:lpstr>Objectif du voyage (Trip objective)</vt:lpstr>
      <vt:lpstr>Le voyage en gros (Overview of the trip)</vt:lpstr>
      <vt:lpstr>L’itinéraire (Itinerary)</vt:lpstr>
      <vt:lpstr>L’itinéraire (Itinerary)</vt:lpstr>
      <vt:lpstr>L’itinéraire (Itinerary)</vt:lpstr>
      <vt:lpstr>L’itinéraire (Itinerary)</vt:lpstr>
      <vt:lpstr>Le prix (Cost)</vt:lpstr>
      <vt:lpstr>Le prix (Cost)</vt:lpstr>
      <vt:lpstr>Les assurances (Insurance)</vt:lpstr>
      <vt:lpstr>Comfort Inn &amp; Suites St-Nicolas, Lévis</vt:lpstr>
      <vt:lpstr>Comfort Inn &amp; Suites St-Nicolas, Lévis</vt:lpstr>
      <vt:lpstr>Comfort Inn &amp; Suites St-Nicolas, Lévis</vt:lpstr>
      <vt:lpstr>Comfort Inn &amp; Suites St-Nicolas, Lévis</vt:lpstr>
      <vt:lpstr>Les chambres (Rooming)</vt:lpstr>
      <vt:lpstr>Documents d’entrée (Passport or Birth Certificate w/ID)</vt:lpstr>
      <vt:lpstr>Foreign Passports</vt:lpstr>
      <vt:lpstr>Documents d’entrée (Passport or Birth Certificate w/ID)</vt:lpstr>
      <vt:lpstr>Documents</vt:lpstr>
      <vt:lpstr>Les valises (Packing)</vt:lpstr>
      <vt:lpstr>L’argent de poche</vt:lpstr>
      <vt:lpstr>Les cellulaires (Cell Phones)</vt:lpstr>
      <vt:lpstr>Pour s’inscrire (To register)</vt:lpstr>
      <vt:lpstr>Et si…? (What if…?)</vt:lpstr>
      <vt:lpstr>Et si…? (What if…?)</vt:lpstr>
      <vt:lpstr>Et si…? (What if…?)</vt:lpstr>
      <vt:lpstr>Et si…? (What if…?)</vt:lpstr>
      <vt:lpstr>Et si…? (What if…?)</vt:lpstr>
      <vt:lpstr>Et si…? (What if…?)</vt:lpstr>
      <vt:lpstr>Questions?</vt:lpstr>
      <vt:lpstr>Pour plus d’informations…</vt:lpstr>
    </vt:vector>
  </TitlesOfParts>
  <Company>FPS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à Québec, 2009</dc:title>
  <dc:creator>esmith4</dc:creator>
  <cp:lastModifiedBy>Edouard Smith</cp:lastModifiedBy>
  <cp:revision>35</cp:revision>
  <dcterms:created xsi:type="dcterms:W3CDTF">2008-10-16T22:34:54Z</dcterms:created>
  <dcterms:modified xsi:type="dcterms:W3CDTF">2014-06-05T14:25:38Z</dcterms:modified>
</cp:coreProperties>
</file>